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mp4" ContentType="video/unknown"/>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80" r:id="rId4"/>
    <p:sldId id="264" r:id="rId5"/>
    <p:sldId id="268" r:id="rId6"/>
    <p:sldId id="267" r:id="rId7"/>
    <p:sldId id="258" r:id="rId8"/>
    <p:sldId id="270" r:id="rId9"/>
    <p:sldId id="259" r:id="rId10"/>
    <p:sldId id="275" r:id="rId11"/>
    <p:sldId id="265" r:id="rId12"/>
    <p:sldId id="262" r:id="rId13"/>
    <p:sldId id="266" r:id="rId14"/>
    <p:sldId id="272" r:id="rId15"/>
    <p:sldId id="273" r:id="rId16"/>
    <p:sldId id="269" r:id="rId17"/>
    <p:sldId id="274" r:id="rId18"/>
    <p:sldId id="277" r:id="rId19"/>
    <p:sldId id="288" r:id="rId20"/>
    <p:sldId id="278" r:id="rId21"/>
    <p:sldId id="282" r:id="rId22"/>
    <p:sldId id="283" r:id="rId23"/>
    <p:sldId id="281" r:id="rId24"/>
    <p:sldId id="285" r:id="rId25"/>
    <p:sldId id="286" r:id="rId26"/>
    <p:sldId id="287" r:id="rId27"/>
    <p:sldId id="290" r:id="rId28"/>
    <p:sldId id="291" r:id="rId29"/>
    <p:sldId id="276" r:id="rId30"/>
    <p:sldId id="279" r:id="rId31"/>
    <p:sldId id="292" r:id="rId32"/>
    <p:sldId id="284" r:id="rId3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62" autoAdjust="0"/>
  </p:normalViewPr>
  <p:slideViewPr>
    <p:cSldViewPr snapToGrid="0" snapToObjects="1">
      <p:cViewPr>
        <p:scale>
          <a:sx n="100" d="100"/>
          <a:sy n="100" d="100"/>
        </p:scale>
        <p:origin x="-1344" y="-80"/>
      </p:cViewPr>
      <p:guideLst>
        <p:guide orient="horz" pos="2160"/>
        <p:guide pos="2880"/>
      </p:guideLst>
    </p:cSldViewPr>
  </p:slideViewPr>
  <p:notesTextViewPr>
    <p:cViewPr>
      <p:scale>
        <a:sx n="100" d="100"/>
        <a:sy n="100" d="100"/>
      </p:scale>
      <p:origin x="0" y="152"/>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DB25F-DDA4-174B-81DC-7FAAE217F822}" type="datetimeFigureOut">
              <a:rPr kumimoji="1" lang="ja-JP" altLang="en-US" smtClean="0"/>
              <a:t>16/04/07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2EDC1A-87AB-D044-85F6-7F5F0F8E221D}" type="slidenum">
              <a:rPr kumimoji="1" lang="ja-JP" altLang="en-US" smtClean="0"/>
              <a:t>‹#›</a:t>
            </a:fld>
            <a:endParaRPr kumimoji="1" lang="ja-JP" altLang="en-US"/>
          </a:p>
        </p:txBody>
      </p:sp>
    </p:spTree>
    <p:extLst>
      <p:ext uri="{BB962C8B-B14F-4D97-AF65-F5344CB8AC3E}">
        <p14:creationId xmlns:p14="http://schemas.microsoft.com/office/powerpoint/2010/main" val="1977770002"/>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なぜミトコンドリア病と</a:t>
            </a:r>
            <a:r>
              <a:rPr kumimoji="1" lang="en-US" altLang="ja-JP" dirty="0" err="1" smtClean="0"/>
              <a:t>Fabry</a:t>
            </a:r>
            <a:r>
              <a:rPr kumimoji="1" lang="ja-JP" altLang="en-US" dirty="0" smtClean="0"/>
              <a:t>病をあげているか</a:t>
            </a:r>
            <a:r>
              <a:rPr kumimoji="1" lang="en-US" altLang="ja-JP" dirty="0" smtClean="0"/>
              <a:t>→</a:t>
            </a:r>
            <a:r>
              <a:rPr kumimoji="1" lang="ja-JP" altLang="en-US" dirty="0" smtClean="0"/>
              <a:t>３のルールではないが、頻度が多くて、覚え安いといわれる３つをチョイス。</a:t>
            </a:r>
            <a:endParaRPr kumimoji="1" lang="en-US" altLang="ja-JP" dirty="0" smtClean="0"/>
          </a:p>
          <a:p>
            <a:r>
              <a:rPr kumimoji="1" lang="ja-JP" altLang="en-US" dirty="0" smtClean="0"/>
              <a:t>閉塞性肥大型心筋症；</a:t>
            </a:r>
            <a:r>
              <a:rPr kumimoji="1" lang="en-US" altLang="ja-JP" dirty="0" smtClean="0"/>
              <a:t>HOCM</a:t>
            </a:r>
            <a:endParaRPr kumimoji="1" lang="ja-JP" altLang="en-US" dirty="0"/>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2</a:t>
            </a:fld>
            <a:endParaRPr kumimoji="1" lang="ja-JP" altLang="en-US"/>
          </a:p>
        </p:txBody>
      </p:sp>
    </p:spTree>
    <p:extLst>
      <p:ext uri="{BB962C8B-B14F-4D97-AF65-F5344CB8AC3E}">
        <p14:creationId xmlns:p14="http://schemas.microsoft.com/office/powerpoint/2010/main" val="4280938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CTR</a:t>
            </a:r>
            <a:r>
              <a:rPr kumimoji="1" lang="ja-JP" altLang="en-US" dirty="0" smtClean="0"/>
              <a:t>の拡大　</a:t>
            </a:r>
            <a:r>
              <a:rPr kumimoji="1" lang="en-US" altLang="ja-JP" dirty="0" smtClean="0"/>
              <a:t>CPR63%</a:t>
            </a:r>
          </a:p>
          <a:p>
            <a:r>
              <a:rPr lang="ja-JP" altLang="en-US" dirty="0" smtClean="0"/>
              <a:t>肺門部血管陰影の増強等</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13</a:t>
            </a:fld>
            <a:endParaRPr kumimoji="1" lang="ja-JP" altLang="en-US"/>
          </a:p>
        </p:txBody>
      </p:sp>
    </p:spTree>
    <p:extLst>
      <p:ext uri="{BB962C8B-B14F-4D97-AF65-F5344CB8AC3E}">
        <p14:creationId xmlns:p14="http://schemas.microsoft.com/office/powerpoint/2010/main" val="1880542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造影</a:t>
            </a:r>
            <a:r>
              <a:rPr kumimoji="1" lang="en-US" altLang="ja-JP" dirty="0" smtClean="0"/>
              <a:t>CT</a:t>
            </a:r>
            <a:r>
              <a:rPr kumimoji="1" lang="ja-JP" altLang="en-US" dirty="0" smtClean="0"/>
              <a:t>では肥大した心臓が明らかに。</a:t>
            </a:r>
            <a:endParaRPr kumimoji="1" lang="en-US" altLang="ja-JP" dirty="0" smtClean="0"/>
          </a:p>
          <a:p>
            <a:r>
              <a:rPr kumimoji="1" lang="ja-JP" altLang="en-US" dirty="0" smtClean="0"/>
              <a:t>特に最近は</a:t>
            </a:r>
            <a:r>
              <a:rPr kumimoji="1" lang="en-US" altLang="ja-JP" dirty="0" smtClean="0"/>
              <a:t>MRI</a:t>
            </a:r>
            <a:r>
              <a:rPr kumimoji="1" lang="ja-JP" altLang="en-US" dirty="0" smtClean="0"/>
              <a:t>にて任意の断面で左室壁の評価をより正確に行う事が可能となっている。</a:t>
            </a:r>
            <a:endParaRPr kumimoji="1" lang="ja-JP" altLang="en-US" dirty="0"/>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15</a:t>
            </a:fld>
            <a:endParaRPr kumimoji="1" lang="ja-JP" altLang="en-US"/>
          </a:p>
        </p:txBody>
      </p:sp>
    </p:spTree>
    <p:extLst>
      <p:ext uri="{BB962C8B-B14F-4D97-AF65-F5344CB8AC3E}">
        <p14:creationId xmlns:p14="http://schemas.microsoft.com/office/powerpoint/2010/main" val="2529219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治療に関しては患者の</a:t>
            </a:r>
            <a:r>
              <a:rPr kumimoji="1" lang="en-US" altLang="ja-JP" dirty="0" smtClean="0"/>
              <a:t>QOL</a:t>
            </a:r>
            <a:r>
              <a:rPr kumimoji="1" lang="ja-JP" altLang="en-US" dirty="0" smtClean="0"/>
              <a:t>を高める事も非常に重要であるが、生命予後の改善も重要である。</a:t>
            </a:r>
            <a:endParaRPr kumimoji="1" lang="en-US" altLang="ja-JP" dirty="0" smtClean="0"/>
          </a:p>
          <a:p>
            <a:r>
              <a:rPr kumimoji="1" lang="ja-JP" altLang="en-US" dirty="0" smtClean="0"/>
              <a:t>そして生命予後を決定する因子を改善すれば、予後も改善すると考えられる。</a:t>
            </a:r>
            <a:endParaRPr kumimoji="1" lang="en-US" altLang="ja-JP" dirty="0" smtClean="0"/>
          </a:p>
          <a:p>
            <a:r>
              <a:rPr kumimoji="1" lang="ja-JP" altLang="en-US" dirty="0" smtClean="0"/>
              <a:t>こちらの論文は</a:t>
            </a:r>
            <a:r>
              <a:rPr kumimoji="1" lang="en-US" altLang="ja-JP" dirty="0" smtClean="0"/>
              <a:t>NEJM</a:t>
            </a:r>
            <a:r>
              <a:rPr kumimoji="1" lang="ja-JP" altLang="en-US" dirty="0" smtClean="0"/>
              <a:t>に２００３年に発表されたもので、</a:t>
            </a:r>
            <a:r>
              <a:rPr kumimoji="1" lang="en-US" altLang="ja-JP" dirty="0" smtClean="0"/>
              <a:t>HCM</a:t>
            </a:r>
            <a:r>
              <a:rPr kumimoji="1" lang="ja-JP" altLang="en-US" dirty="0" smtClean="0"/>
              <a:t>の予後に何が最も影響しているかを評価したもの。</a:t>
            </a:r>
            <a:endParaRPr kumimoji="1" lang="en-US" altLang="ja-JP" dirty="0" smtClean="0"/>
          </a:p>
          <a:p>
            <a:r>
              <a:rPr kumimoji="1" lang="en-US" altLang="ja-JP" dirty="0" smtClean="0"/>
              <a:t>1101</a:t>
            </a:r>
            <a:r>
              <a:rPr kumimoji="1" lang="ja-JP" altLang="en-US" dirty="0" smtClean="0"/>
              <a:t>名の患者のうち、</a:t>
            </a:r>
            <a:r>
              <a:rPr kumimoji="1" lang="en-US" altLang="ja-JP" dirty="0" smtClean="0"/>
              <a:t>HNCM828</a:t>
            </a:r>
            <a:r>
              <a:rPr kumimoji="1" lang="ja-JP" altLang="en-US" dirty="0" smtClean="0"/>
              <a:t>名、</a:t>
            </a:r>
            <a:r>
              <a:rPr kumimoji="1" lang="en-US" altLang="ja-JP" dirty="0" smtClean="0"/>
              <a:t>HOCM273</a:t>
            </a:r>
            <a:r>
              <a:rPr kumimoji="1" lang="ja-JP" altLang="en-US" dirty="0" smtClean="0"/>
              <a:t>名を約</a:t>
            </a:r>
            <a:r>
              <a:rPr kumimoji="1" lang="en-US" altLang="ja-JP" dirty="0" smtClean="0"/>
              <a:t>6.3</a:t>
            </a:r>
            <a:r>
              <a:rPr kumimoji="1" lang="ja-JP" altLang="en-US" dirty="0" smtClean="0"/>
              <a:t>年</a:t>
            </a:r>
            <a:r>
              <a:rPr kumimoji="1" lang="en-US" altLang="ja-JP" dirty="0" smtClean="0"/>
              <a:t>±6.2</a:t>
            </a:r>
            <a:r>
              <a:rPr kumimoji="1" lang="ja-JP" altLang="en-US" dirty="0" smtClean="0"/>
              <a:t>年で追跡し評価。</a:t>
            </a:r>
            <a:endParaRPr kumimoji="1" lang="en-US" altLang="ja-JP" dirty="0" smtClean="0"/>
          </a:p>
          <a:p>
            <a:r>
              <a:rPr kumimoji="1" lang="en-US" altLang="ja-JP" dirty="0" smtClean="0"/>
              <a:t>HCM</a:t>
            </a:r>
            <a:r>
              <a:rPr kumimoji="1" lang="ja-JP" altLang="en-US" dirty="0" smtClean="0"/>
              <a:t>患者</a:t>
            </a:r>
            <a:r>
              <a:rPr kumimoji="1" lang="en-US" altLang="ja-JP" dirty="0" smtClean="0"/>
              <a:t>1101</a:t>
            </a:r>
            <a:r>
              <a:rPr kumimoji="1" lang="ja-JP" altLang="en-US" dirty="0" smtClean="0"/>
              <a:t>名のうち、</a:t>
            </a:r>
            <a:r>
              <a:rPr kumimoji="1" lang="en-US" altLang="ja-JP" dirty="0" smtClean="0"/>
              <a:t>127</a:t>
            </a:r>
            <a:r>
              <a:rPr kumimoji="1" lang="ja-JP" altLang="en-US" dirty="0" smtClean="0"/>
              <a:t>名は</a:t>
            </a:r>
            <a:r>
              <a:rPr kumimoji="1" lang="en-US" altLang="ja-JP" dirty="0" smtClean="0"/>
              <a:t>(12</a:t>
            </a:r>
            <a:r>
              <a:rPr kumimoji="1" lang="ja-JP" altLang="en-US" dirty="0" smtClean="0"/>
              <a:t>％）経過中に死亡し、</a:t>
            </a:r>
            <a:r>
              <a:rPr kumimoji="1" lang="en-US" altLang="ja-JP" dirty="0" smtClean="0"/>
              <a:t>216</a:t>
            </a:r>
            <a:r>
              <a:rPr kumimoji="1" lang="ja-JP" altLang="en-US" dirty="0" smtClean="0"/>
              <a:t>名</a:t>
            </a:r>
            <a:r>
              <a:rPr kumimoji="1" lang="en-US" altLang="ja-JP" dirty="0" smtClean="0"/>
              <a:t>(20</a:t>
            </a:r>
            <a:r>
              <a:rPr kumimoji="1" lang="ja-JP" altLang="en-US" dirty="0" smtClean="0"/>
              <a:t>％</a:t>
            </a:r>
            <a:r>
              <a:rPr kumimoji="1" lang="en-US" altLang="ja-JP" dirty="0" smtClean="0"/>
              <a:t>)</a:t>
            </a:r>
            <a:r>
              <a:rPr kumimoji="1" lang="ja-JP" altLang="en-US" dirty="0" smtClean="0"/>
              <a:t>は</a:t>
            </a:r>
            <a:r>
              <a:rPr kumimoji="1" lang="en-US" altLang="ja-JP" dirty="0" smtClean="0"/>
              <a:t>NYHA3</a:t>
            </a:r>
            <a:r>
              <a:rPr kumimoji="1" lang="ja-JP" altLang="en-US" dirty="0" smtClean="0"/>
              <a:t>ないし</a:t>
            </a:r>
            <a:r>
              <a:rPr kumimoji="1" lang="en-US" altLang="ja-JP" dirty="0" smtClean="0"/>
              <a:t>4</a:t>
            </a:r>
            <a:r>
              <a:rPr kumimoji="1" lang="ja-JP" altLang="en-US" dirty="0" smtClean="0"/>
              <a:t>の心不全を発症している。</a:t>
            </a:r>
            <a:endParaRPr kumimoji="1" lang="en-US" altLang="ja-JP" dirty="0" smtClean="0"/>
          </a:p>
          <a:p>
            <a:r>
              <a:rPr kumimoji="1" lang="ja-JP" altLang="en-US" dirty="0" smtClean="0"/>
              <a:t>この追跡評価の結果、</a:t>
            </a:r>
            <a:r>
              <a:rPr kumimoji="1" lang="en-US" altLang="ja-JP" dirty="0" smtClean="0"/>
              <a:t>HCM</a:t>
            </a:r>
            <a:r>
              <a:rPr kumimoji="1" lang="ja-JP" altLang="en-US" dirty="0" smtClean="0"/>
              <a:t>関連死は</a:t>
            </a:r>
            <a:r>
              <a:rPr kumimoji="1" lang="en-US" altLang="ja-JP" dirty="0" smtClean="0"/>
              <a:t>HOCM</a:t>
            </a:r>
            <a:r>
              <a:rPr kumimoji="1" lang="ja-JP" altLang="en-US" dirty="0" smtClean="0"/>
              <a:t>か</a:t>
            </a:r>
            <a:r>
              <a:rPr kumimoji="1" lang="en-US" altLang="ja-JP" dirty="0" smtClean="0"/>
              <a:t>HNCM</a:t>
            </a:r>
            <a:r>
              <a:rPr kumimoji="1" lang="ja-JP" altLang="en-US" dirty="0" smtClean="0"/>
              <a:t>かかどうか、</a:t>
            </a:r>
            <a:r>
              <a:rPr kumimoji="1" lang="en-US" altLang="ja-JP" dirty="0" smtClean="0"/>
              <a:t>40</a:t>
            </a:r>
            <a:r>
              <a:rPr kumimoji="1" lang="ja-JP" altLang="en-US" dirty="0" smtClean="0"/>
              <a:t>歳以上かどうか、に左右され、自覚症状が</a:t>
            </a:r>
            <a:r>
              <a:rPr kumimoji="1" lang="en-US" altLang="ja-JP" dirty="0" err="1" smtClean="0"/>
              <a:t>NYHAⅢ</a:t>
            </a:r>
            <a:r>
              <a:rPr kumimoji="1" lang="ja-JP" altLang="en-US" dirty="0" smtClean="0"/>
              <a:t>や</a:t>
            </a:r>
            <a:r>
              <a:rPr kumimoji="1" lang="en-US" altLang="ja-JP" dirty="0" smtClean="0"/>
              <a:t>Ⅳ</a:t>
            </a:r>
            <a:r>
              <a:rPr kumimoji="1" lang="ja-JP" altLang="en-US" dirty="0" smtClean="0"/>
              <a:t>へ進展する事や、左室の内圧が</a:t>
            </a:r>
            <a:r>
              <a:rPr kumimoji="1" lang="en-US" altLang="ja-JP" dirty="0" smtClean="0"/>
              <a:t>30−49→50−69→70−</a:t>
            </a:r>
            <a:r>
              <a:rPr kumimoji="1" lang="ja-JP" altLang="en-US" dirty="0" smtClean="0"/>
              <a:t>へと進展する事、期間中に</a:t>
            </a:r>
            <a:r>
              <a:rPr kumimoji="1" lang="en-US" altLang="ja-JP" dirty="0" err="1" smtClean="0"/>
              <a:t>Paf</a:t>
            </a:r>
            <a:r>
              <a:rPr kumimoji="1" lang="ja-JP" altLang="en-US" dirty="0" smtClean="0"/>
              <a:t>ないし</a:t>
            </a:r>
            <a:r>
              <a:rPr kumimoji="1" lang="en-US" altLang="ja-JP" dirty="0" smtClean="0"/>
              <a:t>Chronic </a:t>
            </a:r>
            <a:r>
              <a:rPr kumimoji="1" lang="en-US" altLang="ja-JP" dirty="0" err="1" smtClean="0"/>
              <a:t>Af</a:t>
            </a:r>
            <a:r>
              <a:rPr kumimoji="1" lang="ja-JP" altLang="en-US" dirty="0" smtClean="0"/>
              <a:t>を発症する事は突然死のリスクにあたらないと判明。（</a:t>
            </a:r>
            <a:r>
              <a:rPr kumimoji="1" lang="en-US" altLang="ja-JP" dirty="0" err="1" smtClean="0"/>
              <a:t>Paf</a:t>
            </a:r>
            <a:r>
              <a:rPr kumimoji="1" lang="ja-JP" altLang="en-US" dirty="0" smtClean="0"/>
              <a:t>があるかどうかは重要であるが、</a:t>
            </a:r>
            <a:r>
              <a:rPr kumimoji="1" lang="en-US" altLang="ja-JP" dirty="0" smtClean="0"/>
              <a:t>HOCM</a:t>
            </a:r>
            <a:r>
              <a:rPr kumimoji="1" lang="ja-JP" altLang="en-US" dirty="0" smtClean="0"/>
              <a:t>により</a:t>
            </a:r>
            <a:r>
              <a:rPr kumimoji="1" lang="en-US" altLang="ja-JP" dirty="0" err="1" smtClean="0"/>
              <a:t>Paf</a:t>
            </a:r>
            <a:r>
              <a:rPr kumimoji="1" lang="ja-JP" altLang="en-US" dirty="0" smtClean="0"/>
              <a:t>が出現したかどうかが重要であり、</a:t>
            </a:r>
            <a:r>
              <a:rPr kumimoji="1" lang="en-US" altLang="ja-JP" dirty="0" smtClean="0"/>
              <a:t>HOCM</a:t>
            </a:r>
            <a:r>
              <a:rPr kumimoji="1" lang="ja-JP" altLang="en-US" dirty="0" smtClean="0"/>
              <a:t>でなくて</a:t>
            </a:r>
            <a:r>
              <a:rPr kumimoji="1" lang="en-US" altLang="ja-JP" dirty="0" err="1" smtClean="0"/>
              <a:t>Paf</a:t>
            </a:r>
            <a:r>
              <a:rPr kumimoji="1" lang="ja-JP" altLang="en-US" dirty="0" smtClean="0"/>
              <a:t>が出現した場合は一般的な</a:t>
            </a:r>
            <a:r>
              <a:rPr kumimoji="1" lang="en-US" altLang="ja-JP" dirty="0" err="1" smtClean="0"/>
              <a:t>Paf</a:t>
            </a:r>
            <a:r>
              <a:rPr kumimoji="1" lang="ja-JP" altLang="en-US" dirty="0" smtClean="0"/>
              <a:t>と同じであり、</a:t>
            </a:r>
            <a:r>
              <a:rPr kumimoji="1" lang="en-US" altLang="ja-JP" dirty="0" smtClean="0"/>
              <a:t>HCM</a:t>
            </a:r>
            <a:r>
              <a:rPr kumimoji="1" lang="ja-JP" altLang="en-US" dirty="0" smtClean="0"/>
              <a:t>関連死のリスクとはならない。）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16</a:t>
            </a:fld>
            <a:endParaRPr kumimoji="1" lang="ja-JP" altLang="en-US"/>
          </a:p>
        </p:txBody>
      </p:sp>
    </p:spTree>
    <p:extLst>
      <p:ext uri="{BB962C8B-B14F-4D97-AF65-F5344CB8AC3E}">
        <p14:creationId xmlns:p14="http://schemas.microsoft.com/office/powerpoint/2010/main" val="719040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突然死の低リスク群を示した表も存在しており、逆に突然死のリスクが少ないからあえて治療介入を行わないという説明も可能</a:t>
            </a:r>
            <a:r>
              <a:rPr kumimoji="1" lang="ja-JP" altLang="en-US" dirty="0" smtClean="0"/>
              <a:t>。</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effectLst/>
                <a:latin typeface="+mn-lt"/>
                <a:ea typeface="+mn-ea"/>
                <a:cs typeface="+mn-cs"/>
              </a:rPr>
              <a:t>適応は</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薬物治療に抵抗性の心不全</a:t>
            </a:r>
            <a:r>
              <a:rPr kumimoji="1" lang="en-US" altLang="ja-JP" sz="1200" b="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NYHA </a:t>
            </a:r>
            <a:r>
              <a:rPr kumimoji="1" lang="en-US" altLang="ja-JP" sz="1200" b="0" kern="1200" dirty="0" smtClean="0">
                <a:solidFill>
                  <a:schemeClr val="tx1"/>
                </a:solidFill>
                <a:effectLst/>
                <a:latin typeface="+mn-lt"/>
                <a:ea typeface="+mn-ea"/>
                <a:cs typeface="+mn-cs"/>
              </a:rPr>
              <a:t>II </a:t>
            </a:r>
            <a:r>
              <a:rPr kumimoji="1" lang="en-US" altLang="ja-JP" sz="1200" kern="1200" dirty="0" smtClean="0">
                <a:solidFill>
                  <a:schemeClr val="tx1"/>
                </a:solidFill>
                <a:effectLst/>
                <a:latin typeface="+mn-lt"/>
                <a:ea typeface="+mn-ea"/>
                <a:cs typeface="+mn-cs"/>
              </a:rPr>
              <a:t>m </a:t>
            </a:r>
            <a:r>
              <a:rPr kumimoji="1" lang="en-US" altLang="ja-JP" sz="1200" b="0" kern="1200" dirty="0" smtClean="0">
                <a:solidFill>
                  <a:schemeClr val="tx1"/>
                </a:solidFill>
                <a:effectLst/>
                <a:latin typeface="+mn-lt"/>
                <a:ea typeface="+mn-ea"/>
                <a:cs typeface="+mn-cs"/>
              </a:rPr>
              <a:t>~IV),</a:t>
            </a:r>
            <a:r>
              <a:rPr kumimoji="1" lang="ja-JP" altLang="en-US" sz="1200" b="0" kern="1200" dirty="0" smtClean="0">
                <a:solidFill>
                  <a:schemeClr val="tx1"/>
                </a:solidFill>
                <a:effectLst/>
                <a:latin typeface="+mn-lt"/>
                <a:ea typeface="+mn-ea"/>
                <a:cs typeface="+mn-cs"/>
              </a:rPr>
              <a:t>狭心症状または失神があり</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かつ安静時ま たは薬物負荷時の左室内圧較差が </a:t>
            </a:r>
            <a:r>
              <a:rPr kumimoji="1" lang="en-US" altLang="ja-JP" sz="1200" b="0" kern="1200" dirty="0" smtClean="0">
                <a:solidFill>
                  <a:schemeClr val="tx1"/>
                </a:solidFill>
                <a:effectLst/>
                <a:latin typeface="+mn-lt"/>
                <a:ea typeface="+mn-ea"/>
                <a:cs typeface="+mn-cs"/>
              </a:rPr>
              <a:t>30</a:t>
            </a:r>
            <a:r>
              <a:rPr kumimoji="1" lang="en-US" altLang="ja-JP" sz="1200" kern="1200" dirty="0" smtClean="0">
                <a:solidFill>
                  <a:schemeClr val="tx1"/>
                </a:solidFill>
                <a:effectLst/>
                <a:latin typeface="+mn-lt"/>
                <a:ea typeface="+mn-ea"/>
                <a:cs typeface="+mn-cs"/>
              </a:rPr>
              <a:t>mmHg </a:t>
            </a:r>
            <a:r>
              <a:rPr kumimoji="1" lang="ja-JP" altLang="en-US" sz="1200" b="0" kern="1200" dirty="0" smtClean="0">
                <a:solidFill>
                  <a:schemeClr val="tx1"/>
                </a:solidFill>
                <a:effectLst/>
                <a:latin typeface="+mn-lt"/>
                <a:ea typeface="+mn-ea"/>
                <a:cs typeface="+mn-cs"/>
              </a:rPr>
              <a:t>以上である こと </a:t>
            </a:r>
            <a:r>
              <a:rPr kumimoji="1" lang="en-US" altLang="ja-JP" sz="1200" b="0" kern="1200" dirty="0" smtClean="0">
                <a:solidFill>
                  <a:schemeClr val="tx1"/>
                </a:solidFill>
                <a:effectLst/>
                <a:latin typeface="+mn-lt"/>
                <a:ea typeface="+mn-ea"/>
                <a:cs typeface="+mn-cs"/>
              </a:rPr>
              <a:t>186)</a:t>
            </a:r>
            <a:r>
              <a:rPr kumimoji="1" lang="ja-JP" altLang="en-US" sz="1200" b="0" kern="1200" dirty="0" smtClean="0">
                <a:solidFill>
                  <a:schemeClr val="tx1"/>
                </a:solidFill>
                <a:effectLst/>
                <a:latin typeface="+mn-lt"/>
                <a:ea typeface="+mn-ea"/>
                <a:cs typeface="+mn-cs"/>
              </a:rPr>
              <a:t>に加えて中隔壁肥厚が </a:t>
            </a:r>
            <a:r>
              <a:rPr kumimoji="1" lang="en-US" altLang="ja-JP" sz="1200" b="0" kern="1200" dirty="0" smtClean="0">
                <a:solidFill>
                  <a:schemeClr val="tx1"/>
                </a:solidFill>
                <a:effectLst/>
                <a:latin typeface="+mn-lt"/>
                <a:ea typeface="+mn-ea"/>
                <a:cs typeface="+mn-cs"/>
              </a:rPr>
              <a:t>15</a:t>
            </a:r>
            <a:r>
              <a:rPr kumimoji="1" lang="en-US" altLang="ja-JP" sz="1200" kern="1200" dirty="0" smtClean="0">
                <a:solidFill>
                  <a:schemeClr val="tx1"/>
                </a:solidFill>
                <a:effectLst/>
                <a:latin typeface="+mn-lt"/>
                <a:ea typeface="+mn-ea"/>
                <a:cs typeface="+mn-cs"/>
              </a:rPr>
              <a:t>mm </a:t>
            </a:r>
            <a:r>
              <a:rPr kumimoji="1" lang="ja-JP" altLang="en-US" sz="1200" b="0" kern="1200" dirty="0" smtClean="0">
                <a:solidFill>
                  <a:schemeClr val="tx1"/>
                </a:solidFill>
                <a:effectLst/>
                <a:latin typeface="+mn-lt"/>
                <a:ea typeface="+mn-ea"/>
                <a:cs typeface="+mn-cs"/>
              </a:rPr>
              <a:t>以上あること</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左 室駆出率が </a:t>
            </a:r>
            <a:r>
              <a:rPr kumimoji="1" lang="en-US" altLang="ja-JP" sz="1200" b="0" kern="1200" dirty="0" smtClean="0">
                <a:solidFill>
                  <a:schemeClr val="tx1"/>
                </a:solidFill>
                <a:effectLst/>
                <a:latin typeface="+mn-lt"/>
                <a:ea typeface="+mn-ea"/>
                <a:cs typeface="+mn-cs"/>
              </a:rPr>
              <a:t>40%</a:t>
            </a:r>
            <a:r>
              <a:rPr kumimoji="1" lang="ja-JP" altLang="en-US" sz="1200" b="0" kern="1200" dirty="0" smtClean="0">
                <a:solidFill>
                  <a:schemeClr val="tx1"/>
                </a:solidFill>
                <a:effectLst/>
                <a:latin typeface="+mn-lt"/>
                <a:ea typeface="+mn-ea"/>
                <a:cs typeface="+mn-cs"/>
              </a:rPr>
              <a:t>以上であることなど </a:t>
            </a:r>
            <a:r>
              <a:rPr kumimoji="1" lang="en-US" altLang="ja-JP" sz="1200" b="0" kern="1200" dirty="0" smtClean="0">
                <a:solidFill>
                  <a:schemeClr val="tx1"/>
                </a:solidFill>
                <a:effectLst/>
                <a:latin typeface="+mn-lt"/>
                <a:ea typeface="+mn-ea"/>
                <a:cs typeface="+mn-cs"/>
              </a:rPr>
              <a:t>423),424)</a:t>
            </a:r>
            <a:r>
              <a:rPr kumimoji="1" lang="ja-JP" altLang="en-US" sz="1200" b="0" kern="1200" dirty="0" smtClean="0">
                <a:solidFill>
                  <a:schemeClr val="tx1"/>
                </a:solidFill>
                <a:effectLst/>
                <a:latin typeface="+mn-lt"/>
                <a:ea typeface="+mn-ea"/>
                <a:cs typeface="+mn-cs"/>
              </a:rPr>
              <a:t>が基準として 用いられ実施されている</a:t>
            </a:r>
            <a:r>
              <a:rPr kumimoji="1" lang="en-US" altLang="ja-JP" sz="1200" b="0" kern="1200" dirty="0" smtClean="0">
                <a:solidFill>
                  <a:schemeClr val="tx1"/>
                </a:solidFill>
                <a:effectLst/>
                <a:latin typeface="+mn-lt"/>
                <a:ea typeface="+mn-ea"/>
                <a:cs typeface="+mn-cs"/>
              </a:rPr>
              <a:t>. </a:t>
            </a:r>
            <a:endParaRPr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17</a:t>
            </a:fld>
            <a:endParaRPr kumimoji="1" lang="ja-JP" altLang="en-US"/>
          </a:p>
        </p:txBody>
      </p:sp>
    </p:spTree>
    <p:extLst>
      <p:ext uri="{BB962C8B-B14F-4D97-AF65-F5344CB8AC3E}">
        <p14:creationId xmlns:p14="http://schemas.microsoft.com/office/powerpoint/2010/main" val="670268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記録を見るに、</a:t>
            </a:r>
            <a:r>
              <a:rPr kumimoji="1" lang="en-US" altLang="ja-JP" dirty="0" smtClean="0"/>
              <a:t>HCM</a:t>
            </a:r>
            <a:r>
              <a:rPr kumimoji="1" lang="ja-JP" altLang="en-US" dirty="0" smtClean="0"/>
              <a:t>で</a:t>
            </a:r>
            <a:r>
              <a:rPr kumimoji="1" lang="en-US" altLang="ja-JP" dirty="0" err="1" smtClean="0"/>
              <a:t>Paf</a:t>
            </a:r>
            <a:r>
              <a:rPr kumimoji="1" lang="ja-JP" altLang="en-US" dirty="0" smtClean="0"/>
              <a:t>が出現し、</a:t>
            </a:r>
            <a:r>
              <a:rPr kumimoji="1" lang="en-US" altLang="ja-JP" dirty="0" err="1" smtClean="0"/>
              <a:t>Paf</a:t>
            </a:r>
            <a:r>
              <a:rPr kumimoji="1" lang="ja-JP" altLang="en-US" dirty="0" smtClean="0"/>
              <a:t>に対し上記薬剤を使用したところ、左室の拡張障害が改善した、狭窄が改善したという内容。</a:t>
            </a:r>
            <a:endParaRPr kumimoji="1" lang="en-US" altLang="ja-JP" dirty="0" smtClean="0"/>
          </a:p>
          <a:p>
            <a:r>
              <a:rPr kumimoji="1" lang="en-US" altLang="ja-JP" dirty="0" err="1" smtClean="0"/>
              <a:t>Paf</a:t>
            </a:r>
            <a:r>
              <a:rPr kumimoji="1" lang="ja-JP" altLang="en-US" dirty="0" smtClean="0"/>
              <a:t>に大しては心抑制作用の少ない</a:t>
            </a:r>
            <a:r>
              <a:rPr kumimoji="1" lang="en-US" altLang="ja-JP" dirty="0" smtClean="0"/>
              <a:t>Intermediate type</a:t>
            </a:r>
            <a:r>
              <a:rPr kumimoji="1" lang="ja-JP" altLang="en-US" dirty="0" smtClean="0"/>
              <a:t>の抗不整脈薬の投与が推奨。</a:t>
            </a:r>
            <a:endParaRPr kumimoji="1" lang="en-US" altLang="ja-JP" dirty="0" smtClean="0"/>
          </a:p>
          <a:p>
            <a:r>
              <a:rPr kumimoji="1" lang="ja-JP" altLang="en-US" dirty="0" smtClean="0"/>
              <a:t>シシリアン・ガンビット分類</a:t>
            </a:r>
            <a:endParaRPr kumimoji="1" lang="ja-JP" altLang="en-US" dirty="0"/>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19</a:t>
            </a:fld>
            <a:endParaRPr kumimoji="1" lang="ja-JP" altLang="en-US"/>
          </a:p>
        </p:txBody>
      </p:sp>
    </p:spTree>
    <p:extLst>
      <p:ext uri="{BB962C8B-B14F-4D97-AF65-F5344CB8AC3E}">
        <p14:creationId xmlns:p14="http://schemas.microsoft.com/office/powerpoint/2010/main" val="1482831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b="1" kern="1200" dirty="0" smtClean="0">
                <a:solidFill>
                  <a:schemeClr val="tx1"/>
                </a:solidFill>
                <a:effectLst/>
                <a:latin typeface="+mn-lt"/>
                <a:ea typeface="+mn-ea"/>
                <a:cs typeface="+mn-cs"/>
              </a:rPr>
              <a:t>左室流出路圧較差 </a:t>
            </a:r>
            <a:r>
              <a:rPr kumimoji="1" lang="ja-JP" altLang="en-US" sz="1200" b="0" kern="1200" dirty="0" smtClean="0">
                <a:solidFill>
                  <a:schemeClr val="tx1"/>
                </a:solidFill>
                <a:effectLst/>
                <a:latin typeface="+mn-lt"/>
                <a:ea typeface="+mn-ea"/>
                <a:cs typeface="+mn-cs"/>
              </a:rPr>
              <a:t>左室内圧較差は</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透視下に左室心尖部</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体部</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大動脈 弁下部</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大動脈の圧を順次に記録する引き抜き圧曲線</a:t>
            </a:r>
            <a:r>
              <a:rPr kumimoji="1" lang="en-US" altLang="ja-JP" sz="1200" b="0" kern="1200" dirty="0" smtClean="0">
                <a:solidFill>
                  <a:schemeClr val="tx1"/>
                </a:solidFill>
                <a:effectLst/>
                <a:latin typeface="+mn-lt"/>
                <a:ea typeface="+mn-ea"/>
                <a:cs typeface="+mn-cs"/>
              </a:rPr>
              <a:t>, </a:t>
            </a:r>
            <a:r>
              <a:rPr kumimoji="1" lang="ja-JP" altLang="en-US" sz="1200" b="0" kern="1200" dirty="0" smtClean="0">
                <a:solidFill>
                  <a:schemeClr val="tx1"/>
                </a:solidFill>
                <a:effectLst/>
                <a:latin typeface="+mn-lt"/>
                <a:ea typeface="+mn-ea"/>
                <a:cs typeface="+mn-cs"/>
              </a:rPr>
              <a:t>あるいは左室圧</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大動脈圧の同時記録により求められ る</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左室流出路閉塞は</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安静時あるいは薬剤負荷や運動 負荷により </a:t>
            </a:r>
            <a:r>
              <a:rPr kumimoji="1" lang="en-US" altLang="ja-JP" sz="1200" b="0" kern="1200" dirty="0" smtClean="0">
                <a:solidFill>
                  <a:schemeClr val="tx1"/>
                </a:solidFill>
                <a:effectLst/>
                <a:latin typeface="+mn-lt"/>
                <a:ea typeface="+mn-ea"/>
                <a:cs typeface="+mn-cs"/>
              </a:rPr>
              <a:t>30</a:t>
            </a:r>
            <a:r>
              <a:rPr kumimoji="1" lang="en-US" altLang="ja-JP" sz="1200" kern="1200" dirty="0" smtClean="0">
                <a:solidFill>
                  <a:schemeClr val="tx1"/>
                </a:solidFill>
                <a:effectLst/>
                <a:latin typeface="+mn-lt"/>
                <a:ea typeface="+mn-ea"/>
                <a:cs typeface="+mn-cs"/>
              </a:rPr>
              <a:t>mmHg </a:t>
            </a:r>
            <a:r>
              <a:rPr kumimoji="1" lang="ja-JP" altLang="en-US" sz="1200" b="0" kern="1200" dirty="0" smtClean="0">
                <a:solidFill>
                  <a:schemeClr val="tx1"/>
                </a:solidFill>
                <a:effectLst/>
                <a:latin typeface="+mn-lt"/>
                <a:ea typeface="+mn-ea"/>
                <a:cs typeface="+mn-cs"/>
              </a:rPr>
              <a:t>以上の左室流出路圧較差がみられ た場合と定義され </a:t>
            </a:r>
            <a:r>
              <a:rPr kumimoji="1" lang="en-US" altLang="ja-JP" sz="1200" b="0" kern="1200" dirty="0" smtClean="0">
                <a:solidFill>
                  <a:schemeClr val="tx1"/>
                </a:solidFill>
                <a:effectLst/>
                <a:latin typeface="+mn-lt"/>
                <a:ea typeface="+mn-ea"/>
                <a:cs typeface="+mn-cs"/>
              </a:rPr>
              <a:t>185),</a:t>
            </a:r>
            <a:r>
              <a:rPr kumimoji="1" lang="ja-JP" altLang="en-US" sz="1200" b="0" kern="1200" dirty="0" smtClean="0">
                <a:solidFill>
                  <a:schemeClr val="tx1"/>
                </a:solidFill>
                <a:effectLst/>
                <a:latin typeface="+mn-lt"/>
                <a:ea typeface="+mn-ea"/>
                <a:cs typeface="+mn-cs"/>
              </a:rPr>
              <a:t>経皮的中隔心筋焼灼術の適応基 準となっている </a:t>
            </a:r>
            <a:r>
              <a:rPr kumimoji="1" lang="en-US" altLang="ja-JP" sz="1200" b="0" kern="1200" dirty="0" smtClean="0">
                <a:solidFill>
                  <a:schemeClr val="tx1"/>
                </a:solidFill>
                <a:effectLst/>
                <a:latin typeface="+mn-lt"/>
                <a:ea typeface="+mn-ea"/>
                <a:cs typeface="+mn-cs"/>
              </a:rPr>
              <a:t>186).</a:t>
            </a:r>
            <a:r>
              <a:rPr kumimoji="1" lang="ja-JP" altLang="en-US" sz="1200" b="0" kern="1200" dirty="0" smtClean="0">
                <a:solidFill>
                  <a:schemeClr val="tx1"/>
                </a:solidFill>
                <a:effectLst/>
                <a:latin typeface="+mn-lt"/>
                <a:ea typeface="+mn-ea"/>
                <a:cs typeface="+mn-cs"/>
              </a:rPr>
              <a:t>収縮期圧較差を有する症例の大動 脈圧波形は急峻な立ち上がりの後</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駆出早期にスパイク を形成後下降し</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再び弧状ないしドーム状に上昇し二峰 性</a:t>
            </a:r>
            <a:r>
              <a:rPr kumimoji="1" lang="en-US" altLang="ja-JP" sz="1200" b="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spike-and-dome </a:t>
            </a:r>
            <a:r>
              <a:rPr kumimoji="1" lang="ja-JP" altLang="en-US" sz="1200" b="0" kern="1200" dirty="0" smtClean="0">
                <a:solidFill>
                  <a:schemeClr val="tx1"/>
                </a:solidFill>
                <a:effectLst/>
                <a:latin typeface="+mn-lt"/>
                <a:ea typeface="+mn-ea"/>
                <a:cs typeface="+mn-cs"/>
              </a:rPr>
              <a:t>型</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となる</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また</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左室流出路狭窄 を有する症例に右室流出路狭窄を認めることもある </a:t>
            </a:r>
            <a:r>
              <a:rPr kumimoji="1" lang="en-US" altLang="ja-JP" sz="1200" b="0" kern="1200" dirty="0" smtClean="0">
                <a:solidFill>
                  <a:schemeClr val="tx1"/>
                </a:solidFill>
                <a:effectLst/>
                <a:latin typeface="+mn-lt"/>
                <a:ea typeface="+mn-ea"/>
                <a:cs typeface="+mn-cs"/>
              </a:rPr>
              <a:t>187). </a:t>
            </a:r>
            <a:r>
              <a:rPr kumimoji="1" lang="ja-JP" altLang="en-US" sz="1200" b="0" kern="1200" dirty="0" smtClean="0">
                <a:solidFill>
                  <a:schemeClr val="tx1"/>
                </a:solidFill>
                <a:effectLst/>
                <a:latin typeface="+mn-lt"/>
                <a:ea typeface="+mn-ea"/>
                <a:cs typeface="+mn-cs"/>
              </a:rPr>
              <a:t>心室性期外収縮後の心拍で</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長い代償性休止期により前 負荷が増大し</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左室収縮力が増大することにより左室流 出路圧較差が増加するため大動脈圧が低下する </a:t>
            </a:r>
            <a:r>
              <a:rPr kumimoji="1" lang="en-US" altLang="ja-JP" sz="1200" kern="1200" dirty="0" err="1" smtClean="0">
                <a:solidFill>
                  <a:schemeClr val="tx1"/>
                </a:solidFill>
                <a:effectLst/>
                <a:latin typeface="+mn-lt"/>
                <a:ea typeface="+mn-ea"/>
                <a:cs typeface="+mn-cs"/>
              </a:rPr>
              <a:t>Brockenbrough</a:t>
            </a:r>
            <a:r>
              <a:rPr kumimoji="1" lang="ja-JP" altLang="en-US" sz="1200" b="0" kern="1200" dirty="0" smtClean="0">
                <a:solidFill>
                  <a:schemeClr val="tx1"/>
                </a:solidFill>
                <a:effectLst/>
                <a:latin typeface="+mn-lt"/>
                <a:ea typeface="+mn-ea"/>
                <a:cs typeface="+mn-cs"/>
              </a:rPr>
              <a:t>現象は</a:t>
            </a:r>
            <a:r>
              <a:rPr kumimoji="1" lang="en-US" altLang="ja-JP" sz="1200" b="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HOCM</a:t>
            </a:r>
            <a:r>
              <a:rPr kumimoji="1" lang="ja-JP" altLang="en-US" sz="1200" b="0" kern="1200" dirty="0" smtClean="0">
                <a:solidFill>
                  <a:schemeClr val="tx1"/>
                </a:solidFill>
                <a:effectLst/>
                <a:latin typeface="+mn-lt"/>
                <a:ea typeface="+mn-ea"/>
                <a:cs typeface="+mn-cs"/>
              </a:rPr>
              <a:t>に特徴的である</a:t>
            </a:r>
            <a:r>
              <a:rPr kumimoji="1" lang="en-US" altLang="ja-JP" sz="1200" b="0" kern="1200" dirty="0" smtClean="0">
                <a:solidFill>
                  <a:schemeClr val="tx1"/>
                </a:solidFill>
                <a:effectLst/>
                <a:latin typeface="+mn-lt"/>
                <a:ea typeface="+mn-ea"/>
                <a:cs typeface="+mn-cs"/>
              </a:rPr>
              <a:t>188).</a:t>
            </a:r>
            <a:r>
              <a:rPr kumimoji="1" lang="ja-JP" altLang="en-US" sz="1200" b="0" kern="1200" dirty="0" smtClean="0">
                <a:solidFill>
                  <a:schemeClr val="tx1"/>
                </a:solidFill>
                <a:effectLst/>
                <a:latin typeface="+mn-lt"/>
                <a:ea typeface="+mn-ea"/>
                <a:cs typeface="+mn-cs"/>
              </a:rPr>
              <a:t>安 静時の左室流出路閉塞は</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肥大型心筋症患者における心 不全症状への進行や死亡に対する独立した予測因子であ</a:t>
            </a:r>
            <a:r>
              <a:rPr kumimoji="1" lang="ja-JP" altLang="en-US" sz="1200" b="0" kern="1200" dirty="0" smtClean="0">
                <a:solidFill>
                  <a:schemeClr val="tx1"/>
                </a:solidFill>
                <a:effectLst/>
                <a:latin typeface="+mn-lt"/>
                <a:ea typeface="+mn-ea"/>
                <a:cs typeface="+mn-cs"/>
              </a:rPr>
              <a:t>る</a:t>
            </a:r>
            <a:endParaRPr kumimoji="1" lang="en-US" altLang="ja-JP"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effectLst/>
                <a:latin typeface="+mn-lt"/>
                <a:ea typeface="+mn-ea"/>
                <a:cs typeface="+mn-cs"/>
              </a:rPr>
              <a:t>流入路と流出路に肥大があれば圧格差が生じている</a:t>
            </a:r>
            <a:endParaRPr kumimoji="1" lang="en-US" altLang="ja-JP"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20</a:t>
            </a:fld>
            <a:endParaRPr kumimoji="1" lang="ja-JP" altLang="en-US"/>
          </a:p>
        </p:txBody>
      </p:sp>
    </p:spTree>
    <p:extLst>
      <p:ext uri="{BB962C8B-B14F-4D97-AF65-F5344CB8AC3E}">
        <p14:creationId xmlns:p14="http://schemas.microsoft.com/office/powerpoint/2010/main" val="4154351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心尖部がまず収縮し、心基部の収縮が遅れる、結果、中隔の壁運動は低下し、流出路の狭窄が軽減する。</a:t>
            </a:r>
            <a:endParaRPr kumimoji="1" lang="en-US" altLang="ja-JP" dirty="0" smtClean="0"/>
          </a:p>
          <a:p>
            <a:r>
              <a:rPr kumimoji="1" lang="en-US" altLang="ja-JP" dirty="0" smtClean="0"/>
              <a:t>※AV</a:t>
            </a:r>
            <a:r>
              <a:rPr kumimoji="1" lang="ja-JP" altLang="en-US" dirty="0" smtClean="0"/>
              <a:t>間隔が短すぎると、充満不十分となり増悪する。</a:t>
            </a:r>
          </a:p>
          <a:p>
            <a:r>
              <a:rPr kumimoji="1" lang="en-US" altLang="ja-JP" sz="1200" kern="1200" dirty="0" smtClean="0">
                <a:solidFill>
                  <a:schemeClr val="tx1"/>
                </a:solidFill>
                <a:latin typeface="+mn-lt"/>
                <a:ea typeface="+mn-ea"/>
                <a:cs typeface="+mn-cs"/>
              </a:rPr>
              <a:t>a small subset (12%) ≥ 65 years of age showed a clinical response, suggesting that DDD pacing could be a therapeutic option for some elderly patients.</a:t>
            </a:r>
            <a:endParaRPr kumimoji="1" lang="ja-JP" altLang="en-US" dirty="0"/>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21</a:t>
            </a:fld>
            <a:endParaRPr kumimoji="1" lang="ja-JP" altLang="en-US"/>
          </a:p>
        </p:txBody>
      </p:sp>
    </p:spTree>
    <p:extLst>
      <p:ext uri="{BB962C8B-B14F-4D97-AF65-F5344CB8AC3E}">
        <p14:creationId xmlns:p14="http://schemas.microsoft.com/office/powerpoint/2010/main" val="3710413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心尖部がまず収縮し、心基部の収縮が遅れる、結果、中隔の壁運動は低下し、流出路の狭窄が軽減する。</a:t>
            </a:r>
            <a:endParaRPr kumimoji="1" lang="en-US" altLang="ja-JP" dirty="0" smtClean="0"/>
          </a:p>
          <a:p>
            <a:r>
              <a:rPr kumimoji="1" lang="en-US" altLang="ja-JP" dirty="0" smtClean="0"/>
              <a:t>※AV</a:t>
            </a:r>
            <a:r>
              <a:rPr kumimoji="1" lang="ja-JP" altLang="en-US" dirty="0" smtClean="0"/>
              <a:t>間隔が短すぎると、充満不十分となり増悪する。</a:t>
            </a:r>
            <a:endParaRPr kumimoji="1" lang="ja-JP" altLang="en-US" dirty="0"/>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22</a:t>
            </a:fld>
            <a:endParaRPr kumimoji="1" lang="ja-JP" altLang="en-US"/>
          </a:p>
        </p:txBody>
      </p:sp>
    </p:spTree>
    <p:extLst>
      <p:ext uri="{BB962C8B-B14F-4D97-AF65-F5344CB8AC3E}">
        <p14:creationId xmlns:p14="http://schemas.microsoft.com/office/powerpoint/2010/main" val="408380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とはいえ、日本でも年間</a:t>
            </a:r>
            <a:r>
              <a:rPr kumimoji="1" lang="en-US" altLang="ja-JP" dirty="0" smtClean="0"/>
              <a:t>50−60</a:t>
            </a:r>
            <a:r>
              <a:rPr kumimoji="1" lang="ja-JP" altLang="en-US" dirty="0" smtClean="0"/>
              <a:t>件程度で</a:t>
            </a:r>
            <a:r>
              <a:rPr kumimoji="1" lang="ja-JP" altLang="en-US" sz="1200" b="0" kern="1200" dirty="0" smtClean="0">
                <a:solidFill>
                  <a:schemeClr val="tx1"/>
                </a:solidFill>
                <a:effectLst/>
                <a:latin typeface="+mn-lt"/>
                <a:ea typeface="+mn-ea"/>
                <a:cs typeface="+mn-cs"/>
              </a:rPr>
              <a:t>かつ </a:t>
            </a:r>
            <a:r>
              <a:rPr kumimoji="1" lang="en-US" altLang="ja-JP" sz="1200" b="0" kern="1200" dirty="0" smtClean="0">
                <a:solidFill>
                  <a:schemeClr val="tx1"/>
                </a:solidFill>
                <a:effectLst/>
                <a:latin typeface="+mn-lt"/>
                <a:ea typeface="+mn-ea"/>
                <a:cs typeface="+mn-cs"/>
              </a:rPr>
              <a:t>8 </a:t>
            </a:r>
            <a:r>
              <a:rPr kumimoji="1" lang="ja-JP" altLang="en-US" sz="1200" b="0" kern="1200" dirty="0" smtClean="0">
                <a:solidFill>
                  <a:schemeClr val="tx1"/>
                </a:solidFill>
                <a:effectLst/>
                <a:latin typeface="+mn-lt"/>
                <a:ea typeface="+mn-ea"/>
                <a:cs typeface="+mn-cs"/>
              </a:rPr>
              <a:t>割 が大動脈弁または僧房弁置換術に対し追加実施した例で あり</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純粋な中隔心筋切開切除術は極めて少ない </a:t>
            </a: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25</a:t>
            </a:fld>
            <a:endParaRPr kumimoji="1" lang="ja-JP" altLang="en-US"/>
          </a:p>
        </p:txBody>
      </p:sp>
    </p:spTree>
    <p:extLst>
      <p:ext uri="{BB962C8B-B14F-4D97-AF65-F5344CB8AC3E}">
        <p14:creationId xmlns:p14="http://schemas.microsoft.com/office/powerpoint/2010/main" val="303833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アルコール中隔心筋焼却術後の長期成績を評価。</a:t>
            </a:r>
            <a:endParaRPr kumimoji="1" lang="en-US" altLang="ja-JP" dirty="0" smtClean="0"/>
          </a:p>
          <a:p>
            <a:r>
              <a:rPr kumimoji="1" lang="ja-JP" altLang="en-US" dirty="0" smtClean="0"/>
              <a:t>米国の</a:t>
            </a:r>
            <a:r>
              <a:rPr kumimoji="1" lang="en-US" altLang="ja-JP" dirty="0" smtClean="0"/>
              <a:t>HOCM</a:t>
            </a:r>
            <a:r>
              <a:rPr kumimoji="1" lang="ja-JP" altLang="en-US" dirty="0" smtClean="0"/>
              <a:t>患者</a:t>
            </a:r>
            <a:r>
              <a:rPr kumimoji="1" lang="en-US" altLang="ja-JP" dirty="0" smtClean="0"/>
              <a:t>177</a:t>
            </a:r>
            <a:r>
              <a:rPr kumimoji="1" lang="ja-JP" altLang="en-US" dirty="0" smtClean="0"/>
              <a:t>名（平均年齢</a:t>
            </a:r>
            <a:r>
              <a:rPr kumimoji="1" lang="en-US" altLang="ja-JP" dirty="0" smtClean="0"/>
              <a:t>64</a:t>
            </a:r>
            <a:r>
              <a:rPr kumimoji="1" lang="ja-JP" altLang="en-US" dirty="0" smtClean="0"/>
              <a:t>歳、女性</a:t>
            </a:r>
            <a:r>
              <a:rPr kumimoji="1" lang="en-US" altLang="ja-JP" dirty="0" smtClean="0"/>
              <a:t>68</a:t>
            </a:r>
            <a:r>
              <a:rPr kumimoji="1" lang="ja-JP" altLang="en-US" dirty="0" smtClean="0"/>
              <a:t>％）を対象。平均</a:t>
            </a:r>
            <a:r>
              <a:rPr kumimoji="1" lang="en-US" altLang="ja-JP" dirty="0" smtClean="0"/>
              <a:t>5.7</a:t>
            </a:r>
            <a:r>
              <a:rPr kumimoji="1" lang="ja-JP" altLang="en-US" dirty="0" smtClean="0"/>
              <a:t>年間の経過観察。</a:t>
            </a:r>
            <a:endParaRPr kumimoji="1" lang="en-US" altLang="ja-JP" dirty="0" smtClean="0"/>
          </a:p>
          <a:p>
            <a:r>
              <a:rPr kumimoji="1" lang="en-US" altLang="ja-JP" dirty="0" smtClean="0"/>
              <a:t>PTSMA</a:t>
            </a:r>
            <a:r>
              <a:rPr kumimoji="1" lang="ja-JP" altLang="en-US" dirty="0" smtClean="0"/>
              <a:t>施行後の</a:t>
            </a:r>
            <a:r>
              <a:rPr kumimoji="1" lang="en-US" altLang="ja-JP" dirty="0" smtClean="0"/>
              <a:t>8</a:t>
            </a:r>
            <a:r>
              <a:rPr kumimoji="1" lang="ja-JP" altLang="en-US" dirty="0" smtClean="0"/>
              <a:t>年後の生存率は</a:t>
            </a:r>
            <a:r>
              <a:rPr kumimoji="1" lang="en-US" altLang="ja-JP" dirty="0" smtClean="0"/>
              <a:t>79.4</a:t>
            </a:r>
            <a:r>
              <a:rPr kumimoji="1" lang="ja-JP" altLang="en-US" dirty="0" smtClean="0"/>
              <a:t>％で、米国の一般的な</a:t>
            </a:r>
            <a:r>
              <a:rPr kumimoji="1" lang="en-US" altLang="ja-JP" dirty="0" smtClean="0"/>
              <a:t>8</a:t>
            </a:r>
            <a:r>
              <a:rPr kumimoji="1" lang="ja-JP" altLang="en-US" dirty="0" smtClean="0"/>
              <a:t>年後の生存率</a:t>
            </a:r>
            <a:r>
              <a:rPr kumimoji="1" lang="en-US" altLang="ja-JP" dirty="0" smtClean="0"/>
              <a:t>79</a:t>
            </a:r>
            <a:r>
              <a:rPr kumimoji="1" lang="ja-JP" altLang="en-US" dirty="0" smtClean="0"/>
              <a:t>％や、比較対象の年齢・性別をマッチさせた</a:t>
            </a:r>
            <a:r>
              <a:rPr kumimoji="1" lang="en-US" altLang="ja-JP" dirty="0" smtClean="0"/>
              <a:t>177</a:t>
            </a:r>
            <a:r>
              <a:rPr kumimoji="1" lang="ja-JP" altLang="en-US" dirty="0" smtClean="0"/>
              <a:t>例の心筋切除術群と比べ</a:t>
            </a:r>
            <a:r>
              <a:rPr kumimoji="1" lang="en-US" altLang="ja-JP" dirty="0" smtClean="0"/>
              <a:t>79.0</a:t>
            </a:r>
            <a:r>
              <a:rPr kumimoji="1" lang="ja-JP" altLang="en-US" dirty="0" smtClean="0"/>
              <a:t>％と有意な差は認められなかった。</a:t>
            </a:r>
            <a:r>
              <a:rPr kumimoji="1" lang="en-US" altLang="ja-JP" dirty="0" smtClean="0"/>
              <a:t>100</a:t>
            </a:r>
            <a:r>
              <a:rPr kumimoji="1" lang="ja-JP" altLang="en-US" dirty="0" smtClean="0"/>
              <a:t>人</a:t>
            </a:r>
            <a:r>
              <a:rPr kumimoji="1" lang="en-US" altLang="ja-JP" dirty="0" smtClean="0"/>
              <a:t>/</a:t>
            </a:r>
            <a:r>
              <a:rPr kumimoji="1" lang="ja-JP" altLang="en-US" dirty="0" smtClean="0"/>
              <a:t>年での突然死発生率も</a:t>
            </a:r>
            <a:r>
              <a:rPr kumimoji="1" lang="en-US" altLang="ja-JP" dirty="0" smtClean="0"/>
              <a:t>1.31</a:t>
            </a:r>
            <a:r>
              <a:rPr kumimoji="1" lang="ja-JP" altLang="en-US" dirty="0" smtClean="0"/>
              <a:t>であった。</a:t>
            </a:r>
            <a:r>
              <a:rPr kumimoji="1" lang="en-US" altLang="ja-JP" dirty="0" smtClean="0"/>
              <a:t>(</a:t>
            </a:r>
            <a:r>
              <a:rPr kumimoji="1" lang="ja-JP" altLang="en-US" dirty="0" smtClean="0"/>
              <a:t>年間あたり</a:t>
            </a:r>
            <a:r>
              <a:rPr kumimoji="1" lang="en-US" altLang="ja-JP" dirty="0" smtClean="0"/>
              <a:t>1.31</a:t>
            </a:r>
            <a:r>
              <a:rPr kumimoji="1" lang="ja-JP" altLang="en-US" dirty="0" smtClean="0"/>
              <a:t>名の突然死</a:t>
            </a:r>
            <a:r>
              <a:rPr kumimoji="1" lang="en-US" altLang="ja-JP" dirty="0" smtClean="0"/>
              <a:t>)</a:t>
            </a:r>
          </a:p>
          <a:p>
            <a:r>
              <a:rPr kumimoji="1" lang="en-US" altLang="ja-JP" dirty="0" smtClean="0"/>
              <a:t>PTSMA</a:t>
            </a:r>
            <a:r>
              <a:rPr kumimoji="1" lang="ja-JP" altLang="en-US" dirty="0" smtClean="0"/>
              <a:t>は突然死を増加させる事無く、一般人口や、心筋切除術群と同様に安全であるとされた。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26</a:t>
            </a:fld>
            <a:endParaRPr kumimoji="1" lang="ja-JP" altLang="en-US"/>
          </a:p>
        </p:txBody>
      </p:sp>
    </p:spTree>
    <p:extLst>
      <p:ext uri="{BB962C8B-B14F-4D97-AF65-F5344CB8AC3E}">
        <p14:creationId xmlns:p14="http://schemas.microsoft.com/office/powerpoint/2010/main" val="211729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71C77D44-D4BC-2E4F-A659-063404E93534}" type="slidenum">
              <a:rPr lang="en-US" altLang="ja-JP" sz="1200"/>
              <a:pPr/>
              <a:t>4</a:t>
            </a:fld>
            <a:endParaRPr lang="en-US" altLang="ja-JP" sz="1200"/>
          </a:p>
        </p:txBody>
      </p:sp>
      <p:sp>
        <p:nvSpPr>
          <p:cNvPr id="1228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kumimoji="1" lang="ja-JP" altLang="en-US" sz="1200" kern="1200" dirty="0" smtClean="0">
                <a:solidFill>
                  <a:schemeClr val="tx1"/>
                </a:solidFill>
                <a:latin typeface="+mn-lt"/>
                <a:ea typeface="+mn-ea"/>
                <a:cs typeface="+mn-cs"/>
              </a:rPr>
              <a:t>なぜミトコンドリア病、</a:t>
            </a:r>
            <a:r>
              <a:rPr kumimoji="1" lang="en-US" altLang="ja-JP" sz="1200" kern="1200" dirty="0" err="1" smtClean="0">
                <a:solidFill>
                  <a:schemeClr val="tx1"/>
                </a:solidFill>
                <a:latin typeface="+mn-lt"/>
                <a:ea typeface="+mn-ea"/>
                <a:cs typeface="+mn-cs"/>
              </a:rPr>
              <a:t>Fabry</a:t>
            </a:r>
            <a:r>
              <a:rPr kumimoji="1" lang="ja-JP" altLang="en-US" sz="1200" kern="1200" dirty="0" smtClean="0">
                <a:solidFill>
                  <a:schemeClr val="tx1"/>
                </a:solidFill>
                <a:latin typeface="+mn-lt"/>
                <a:ea typeface="+mn-ea"/>
                <a:cs typeface="+mn-cs"/>
              </a:rPr>
              <a:t>病、糖尿病性心筋症をあげたかに関してですが、こちらのスライドがいわゆる誘因が明らかとなっている特定心筋症をまとめた表で、</a:t>
            </a:r>
            <a:r>
              <a:rPr kumimoji="1" lang="en-US" altLang="ja-JP" sz="1200" kern="1200" dirty="0" smtClean="0">
                <a:solidFill>
                  <a:schemeClr val="tx1"/>
                </a:solidFill>
                <a:latin typeface="+mn-lt"/>
                <a:ea typeface="+mn-ea"/>
                <a:cs typeface="+mn-cs"/>
              </a:rPr>
              <a:t>1996</a:t>
            </a:r>
            <a:r>
              <a:rPr kumimoji="1" lang="ja-JP" altLang="en-US" sz="1200" kern="1200" dirty="0" smtClean="0">
                <a:solidFill>
                  <a:schemeClr val="tx1"/>
                </a:solidFill>
                <a:latin typeface="+mn-lt"/>
                <a:ea typeface="+mn-ea"/>
                <a:cs typeface="+mn-cs"/>
              </a:rPr>
              <a:t>年に</a:t>
            </a:r>
            <a:r>
              <a:rPr kumimoji="1" lang="en-US" altLang="ja-JP" sz="1200" kern="1200" dirty="0" smtClean="0">
                <a:solidFill>
                  <a:schemeClr val="tx1"/>
                </a:solidFill>
                <a:latin typeface="+mn-lt"/>
                <a:ea typeface="+mn-ea"/>
                <a:cs typeface="+mn-cs"/>
              </a:rPr>
              <a:t>Circulation</a:t>
            </a:r>
            <a:r>
              <a:rPr kumimoji="1" lang="ja-JP" altLang="en-US" sz="1200" kern="1200" dirty="0" smtClean="0">
                <a:solidFill>
                  <a:schemeClr val="tx1"/>
                </a:solidFill>
                <a:latin typeface="+mn-lt"/>
                <a:ea typeface="+mn-ea"/>
                <a:cs typeface="+mn-cs"/>
              </a:rPr>
              <a:t>に発表されたもの。</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特定心筋症としては、アミロイドーシス（１０万に</a:t>
            </a:r>
            <a:r>
              <a:rPr kumimoji="1" lang="en-US" altLang="ja-JP" sz="1200" kern="1200" dirty="0" smtClean="0">
                <a:solidFill>
                  <a:schemeClr val="tx1"/>
                </a:solidFill>
                <a:latin typeface="+mn-lt"/>
                <a:ea typeface="+mn-ea"/>
                <a:cs typeface="+mn-cs"/>
              </a:rPr>
              <a:t>1−</a:t>
            </a:r>
            <a:r>
              <a:rPr kumimoji="1" lang="ja-JP" altLang="en-US" sz="1200" kern="1200" dirty="0" smtClean="0">
                <a:solidFill>
                  <a:schemeClr val="tx1"/>
                </a:solidFill>
                <a:latin typeface="+mn-lt"/>
                <a:ea typeface="+mn-ea"/>
                <a:cs typeface="+mn-cs"/>
              </a:rPr>
              <a:t>１０人程度）や、サルコイドーシス（１０万に７．５</a:t>
            </a:r>
            <a:r>
              <a:rPr kumimoji="1" lang="en-US" altLang="ja-JP" sz="1200" kern="1200" dirty="0" smtClean="0">
                <a:solidFill>
                  <a:schemeClr val="tx1"/>
                </a:solidFill>
                <a:latin typeface="+mn-lt"/>
                <a:ea typeface="+mn-ea"/>
                <a:cs typeface="+mn-cs"/>
              </a:rPr>
              <a:t>−9</a:t>
            </a:r>
            <a:r>
              <a:rPr kumimoji="1" lang="ja-JP" altLang="en-US" sz="1200" kern="1200" dirty="0" smtClean="0">
                <a:solidFill>
                  <a:schemeClr val="tx1"/>
                </a:solidFill>
                <a:latin typeface="+mn-lt"/>
                <a:ea typeface="+mn-ea"/>
                <a:cs typeface="+mn-cs"/>
              </a:rPr>
              <a:t>）、アルコール性等の心筋症を想定しやすい。</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これらの心筋症は肥大型心筋症を起こしうるが、拡張型や拘束型を呈する事も多いため、心筋の肥大を見た際には、アミロイドーシス、サルコイドーシスに加え、頻度と治療法からミトコンドリア・</a:t>
            </a:r>
            <a:r>
              <a:rPr kumimoji="1" lang="en-US" altLang="ja-JP" sz="1200" kern="1200" dirty="0" err="1" smtClean="0">
                <a:solidFill>
                  <a:schemeClr val="tx1"/>
                </a:solidFill>
                <a:latin typeface="+mn-lt"/>
                <a:ea typeface="+mn-ea"/>
                <a:cs typeface="+mn-cs"/>
              </a:rPr>
              <a:t>Fabry</a:t>
            </a:r>
            <a:r>
              <a:rPr kumimoji="1" lang="ja-JP" altLang="en-US" sz="1200" kern="1200" dirty="0" smtClean="0">
                <a:solidFill>
                  <a:schemeClr val="tx1"/>
                </a:solidFill>
                <a:latin typeface="+mn-lt"/>
                <a:ea typeface="+mn-ea"/>
                <a:cs typeface="+mn-cs"/>
              </a:rPr>
              <a:t>病を鑑別するとされる。</a:t>
            </a:r>
            <a:endParaRPr kumimoji="1" lang="en-US" altLang="ja-JP"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ミトコンドリア病に関しては、日本における拡張型心筋症と肥大型心筋症を含めた有病率は人口</a:t>
            </a:r>
            <a:r>
              <a:rPr kumimoji="1" lang="en-US" altLang="ja-JP" sz="1200" kern="1200" dirty="0" smtClean="0">
                <a:solidFill>
                  <a:schemeClr val="tx1"/>
                </a:solidFill>
                <a:effectLst/>
                <a:latin typeface="+mn-lt"/>
                <a:ea typeface="+mn-ea"/>
                <a:cs typeface="+mn-cs"/>
              </a:rPr>
              <a:t>10</a:t>
            </a:r>
            <a:r>
              <a:rPr kumimoji="1" lang="ja-JP" altLang="en-US" sz="1200" kern="1200" dirty="0" smtClean="0">
                <a:solidFill>
                  <a:schemeClr val="tx1"/>
                </a:solidFill>
                <a:effectLst/>
                <a:latin typeface="+mn-lt"/>
                <a:ea typeface="+mn-ea"/>
                <a:cs typeface="+mn-cs"/>
              </a:rPr>
              <a:t>万当たり</a:t>
            </a:r>
            <a:r>
              <a:rPr kumimoji="1" lang="en-US" altLang="ja-JP" sz="1200" kern="1200" dirty="0" smtClean="0">
                <a:solidFill>
                  <a:schemeClr val="tx1"/>
                </a:solidFill>
                <a:effectLst/>
                <a:latin typeface="+mn-lt"/>
                <a:ea typeface="+mn-ea"/>
                <a:cs typeface="+mn-cs"/>
              </a:rPr>
              <a:t>40</a:t>
            </a:r>
            <a:r>
              <a:rPr kumimoji="1" lang="ja-JP" altLang="en-US" sz="1200" kern="1200" dirty="0" smtClean="0">
                <a:solidFill>
                  <a:schemeClr val="tx1"/>
                </a:solidFill>
                <a:effectLst/>
                <a:latin typeface="+mn-lt"/>
                <a:ea typeface="+mn-ea"/>
                <a:cs typeface="+mn-cs"/>
              </a:rPr>
              <a:t>ない し</a:t>
            </a:r>
            <a:r>
              <a:rPr kumimoji="1" lang="en-US" altLang="ja-JP" sz="1200" kern="1200" dirty="0" smtClean="0">
                <a:solidFill>
                  <a:schemeClr val="tx1"/>
                </a:solidFill>
                <a:effectLst/>
                <a:latin typeface="+mn-lt"/>
                <a:ea typeface="+mn-ea"/>
                <a:cs typeface="+mn-cs"/>
              </a:rPr>
              <a:t>50</a:t>
            </a:r>
            <a:r>
              <a:rPr kumimoji="1" lang="ja-JP" altLang="en-US" sz="1200" kern="1200" dirty="0" smtClean="0">
                <a:solidFill>
                  <a:schemeClr val="tx1"/>
                </a:solidFill>
                <a:effectLst/>
                <a:latin typeface="+mn-lt"/>
                <a:ea typeface="+mn-ea"/>
                <a:cs typeface="+mn-cs"/>
              </a:rPr>
              <a:t>と推定され、疾患自体は比較的稀な病気とされている。（ミトコンドリア心筋症の正確な有病率は明らかではない。 難病情報センター）</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しかし、ミトコンドリア病は、体内のミトコンドリアが一様に異常を来すわけでなく、</a:t>
            </a:r>
            <a:r>
              <a:rPr kumimoji="1" lang="en-US" altLang="ja-JP" sz="1200" kern="1200" dirty="0" smtClean="0">
                <a:solidFill>
                  <a:schemeClr val="tx1"/>
                </a:solidFill>
                <a:latin typeface="+mn-lt"/>
                <a:ea typeface="+mn-ea"/>
                <a:cs typeface="+mn-cs"/>
              </a:rPr>
              <a:t>MELAS</a:t>
            </a:r>
            <a:r>
              <a:rPr kumimoji="1" lang="ja-JP" altLang="en-US" sz="1200" kern="1200" dirty="0" smtClean="0">
                <a:solidFill>
                  <a:schemeClr val="tx1"/>
                </a:solidFill>
                <a:latin typeface="+mn-lt"/>
                <a:ea typeface="+mn-ea"/>
                <a:cs typeface="+mn-cs"/>
              </a:rPr>
              <a:t>のような繰り返す脳卒中発作を起こす、主に脳細胞の障害を来すタイプ等の多種多様な症状をもつミトコンドリア病であり、何をもって発症とするかを決めることは困難で、例えば、ミトコンドリア心筋症のように慢性的に症状が進行し、当初は軽微な症状しかない方を含めるとさらにその数字は跳ね上がるものと推定されており、確認されている総数よりも多い可能性があるため、サルコイドーシスやアミロイドーシスに加え、考慮しておかなければならない疾患と考えられる。</a:t>
            </a:r>
            <a:endParaRPr kumimoji="1" lang="en-US" altLang="ja-JP"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また、ファブリー病（</a:t>
            </a:r>
            <a:r>
              <a:rPr kumimoji="1" lang="ja-JP" altLang="en-US" sz="1200" u="sng" kern="1200" dirty="0" smtClean="0">
                <a:solidFill>
                  <a:schemeClr val="tx1"/>
                </a:solidFill>
                <a:latin typeface="+mn-lt"/>
                <a:ea typeface="+mn-ea"/>
                <a:cs typeface="+mn-cs"/>
              </a:rPr>
              <a:t>先天性のスフィンゴ糖脂質代謝異常症）</a:t>
            </a:r>
            <a:r>
              <a:rPr kumimoji="1" lang="ja-JP" altLang="en-US" sz="1200" u="none" kern="1200" dirty="0" smtClean="0">
                <a:solidFill>
                  <a:schemeClr val="tx1"/>
                </a:solidFill>
                <a:latin typeface="+mn-lt"/>
                <a:ea typeface="+mn-ea"/>
                <a:cs typeface="+mn-cs"/>
              </a:rPr>
              <a:t>も</a:t>
            </a:r>
            <a:r>
              <a:rPr kumimoji="1" lang="ja-JP" altLang="en-US" sz="1200" kern="1200" dirty="0" smtClean="0">
                <a:solidFill>
                  <a:schemeClr val="tx1"/>
                </a:solidFill>
                <a:latin typeface="+mn-lt"/>
                <a:ea typeface="+mn-ea"/>
                <a:cs typeface="+mn-cs"/>
              </a:rPr>
              <a:t>わが国での頻度は、まだ明らかでないが、たいへん稀な疾患と考えられており、欧米では</a:t>
            </a:r>
            <a:r>
              <a:rPr kumimoji="1" lang="en-US" altLang="ja-JP" sz="1200" kern="1200" dirty="0" smtClean="0">
                <a:solidFill>
                  <a:schemeClr val="tx1"/>
                </a:solidFill>
                <a:latin typeface="+mn-lt"/>
                <a:ea typeface="+mn-ea"/>
                <a:cs typeface="+mn-cs"/>
              </a:rPr>
              <a:t>40,000</a:t>
            </a:r>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117,000</a:t>
            </a:r>
            <a:r>
              <a:rPr kumimoji="1" lang="ja-JP" altLang="en-US" sz="1200" kern="1200" dirty="0" smtClean="0">
                <a:solidFill>
                  <a:schemeClr val="tx1"/>
                </a:solidFill>
                <a:latin typeface="+mn-lt"/>
                <a:ea typeface="+mn-ea"/>
                <a:cs typeface="+mn-cs"/>
              </a:rPr>
              <a:t>人に</a:t>
            </a:r>
            <a:r>
              <a:rPr kumimoji="1" lang="en-US" altLang="ja-JP" sz="1200" kern="1200" dirty="0" smtClean="0">
                <a:solidFill>
                  <a:schemeClr val="tx1"/>
                </a:solidFill>
                <a:latin typeface="+mn-lt"/>
                <a:ea typeface="+mn-ea"/>
                <a:cs typeface="+mn-cs"/>
              </a:rPr>
              <a:t>1</a:t>
            </a:r>
            <a:r>
              <a:rPr kumimoji="1" lang="ja-JP" altLang="en-US" sz="1200" kern="1200" dirty="0" smtClean="0">
                <a:solidFill>
                  <a:schemeClr val="tx1"/>
                </a:solidFill>
                <a:latin typeface="+mn-lt"/>
                <a:ea typeface="+mn-ea"/>
                <a:cs typeface="+mn-cs"/>
              </a:rPr>
              <a:t>人と推測されている。</a:t>
            </a:r>
            <a:endParaRPr kumimoji="1" lang="en-US" altLang="ja-JP"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これに対し、心ファブリー病は、典型的ファブリー病に比べて数多く存在し、鹿児島大学医学部・歯学部附属病院を受診した心臓肥大の男性患者さんの</a:t>
            </a:r>
            <a:r>
              <a:rPr kumimoji="1" lang="en-US" altLang="ja-JP" sz="1200" kern="1200" dirty="0" smtClean="0">
                <a:solidFill>
                  <a:schemeClr val="tx1"/>
                </a:solidFill>
                <a:latin typeface="+mn-lt"/>
                <a:ea typeface="+mn-ea"/>
                <a:cs typeface="+mn-cs"/>
              </a:rPr>
              <a:t>3%</a:t>
            </a:r>
            <a:r>
              <a:rPr kumimoji="1" lang="ja-JP" altLang="en-US" sz="1200" kern="1200" dirty="0" smtClean="0">
                <a:solidFill>
                  <a:schemeClr val="tx1"/>
                </a:solidFill>
                <a:latin typeface="+mn-lt"/>
                <a:ea typeface="+mn-ea"/>
                <a:cs typeface="+mn-cs"/>
              </a:rPr>
              <a:t>が心ファブリー病でした。また、海外においては、臨床的に肥大型心筋症と診断された男性患者さんのうち、英国人で</a:t>
            </a:r>
            <a:r>
              <a:rPr kumimoji="1" lang="en-US" altLang="ja-JP" sz="1200" kern="1200" dirty="0" smtClean="0">
                <a:solidFill>
                  <a:schemeClr val="tx1"/>
                </a:solidFill>
                <a:latin typeface="+mn-lt"/>
                <a:ea typeface="+mn-ea"/>
                <a:cs typeface="+mn-cs"/>
              </a:rPr>
              <a:t>4%</a:t>
            </a:r>
            <a:r>
              <a:rPr kumimoji="1" lang="ja-JP" altLang="en-US" sz="1200" kern="1200" dirty="0" smtClean="0">
                <a:solidFill>
                  <a:schemeClr val="tx1"/>
                </a:solidFill>
                <a:latin typeface="+mn-lt"/>
                <a:ea typeface="+mn-ea"/>
                <a:cs typeface="+mn-cs"/>
              </a:rPr>
              <a:t>、イタリア人で</a:t>
            </a:r>
            <a:r>
              <a:rPr kumimoji="1" lang="en-US" altLang="ja-JP" sz="1200" kern="1200" dirty="0" smtClean="0">
                <a:solidFill>
                  <a:schemeClr val="tx1"/>
                </a:solidFill>
                <a:latin typeface="+mn-lt"/>
                <a:ea typeface="+mn-ea"/>
                <a:cs typeface="+mn-cs"/>
              </a:rPr>
              <a:t>3%</a:t>
            </a:r>
            <a:r>
              <a:rPr kumimoji="1" lang="ja-JP" altLang="en-US" sz="1200" kern="1200" dirty="0" smtClean="0">
                <a:solidFill>
                  <a:schemeClr val="tx1"/>
                </a:solidFill>
                <a:latin typeface="+mn-lt"/>
                <a:ea typeface="+mn-ea"/>
                <a:cs typeface="+mn-cs"/>
              </a:rPr>
              <a:t>、スペイン人では</a:t>
            </a:r>
            <a:r>
              <a:rPr kumimoji="1" lang="en-US" altLang="ja-JP" sz="1200" kern="1200" dirty="0" smtClean="0">
                <a:solidFill>
                  <a:schemeClr val="tx1"/>
                </a:solidFill>
                <a:latin typeface="+mn-lt"/>
                <a:ea typeface="+mn-ea"/>
                <a:cs typeface="+mn-cs"/>
              </a:rPr>
              <a:t>0.9%</a:t>
            </a:r>
            <a:r>
              <a:rPr kumimoji="1" lang="ja-JP" altLang="en-US" sz="1200" kern="1200" dirty="0" smtClean="0">
                <a:solidFill>
                  <a:schemeClr val="tx1"/>
                </a:solidFill>
                <a:latin typeface="+mn-lt"/>
                <a:ea typeface="+mn-ea"/>
                <a:cs typeface="+mn-cs"/>
              </a:rPr>
              <a:t>が心ファブリー病であったことが報告されています。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さらに、最近行われた台湾での新生児に対するスクリーニングの結果、新生男児の</a:t>
            </a:r>
            <a:r>
              <a:rPr kumimoji="1" lang="en-US" altLang="ja-JP" sz="1200" kern="1200" dirty="0" smtClean="0">
                <a:solidFill>
                  <a:schemeClr val="tx1"/>
                </a:solidFill>
                <a:latin typeface="+mn-lt"/>
                <a:ea typeface="+mn-ea"/>
                <a:cs typeface="+mn-cs"/>
              </a:rPr>
              <a:t>1,250</a:t>
            </a:r>
            <a:r>
              <a:rPr kumimoji="1" lang="ja-JP" altLang="en-US" sz="1200" kern="1200" dirty="0" smtClean="0">
                <a:solidFill>
                  <a:schemeClr val="tx1"/>
                </a:solidFill>
                <a:latin typeface="+mn-lt"/>
                <a:ea typeface="+mn-ea"/>
                <a:cs typeface="+mn-cs"/>
              </a:rPr>
              <a:t>人～</a:t>
            </a:r>
            <a:r>
              <a:rPr kumimoji="1" lang="en-US" altLang="ja-JP" sz="1200" kern="1200" dirty="0" smtClean="0">
                <a:solidFill>
                  <a:schemeClr val="tx1"/>
                </a:solidFill>
                <a:latin typeface="+mn-lt"/>
                <a:ea typeface="+mn-ea"/>
                <a:cs typeface="+mn-cs"/>
              </a:rPr>
              <a:t>1,370</a:t>
            </a:r>
            <a:r>
              <a:rPr kumimoji="1" lang="ja-JP" altLang="en-US" sz="1200" kern="1200" dirty="0" smtClean="0">
                <a:solidFill>
                  <a:schemeClr val="tx1"/>
                </a:solidFill>
                <a:latin typeface="+mn-lt"/>
                <a:ea typeface="+mn-ea"/>
                <a:cs typeface="+mn-cs"/>
              </a:rPr>
              <a:t>人に</a:t>
            </a:r>
            <a:r>
              <a:rPr kumimoji="1" lang="en-US" altLang="ja-JP" sz="1200" kern="1200" dirty="0" smtClean="0">
                <a:solidFill>
                  <a:schemeClr val="tx1"/>
                </a:solidFill>
                <a:latin typeface="+mn-lt"/>
                <a:ea typeface="+mn-ea"/>
                <a:cs typeface="+mn-cs"/>
              </a:rPr>
              <a:t>1</a:t>
            </a:r>
            <a:r>
              <a:rPr kumimoji="1" lang="ja-JP" altLang="en-US" sz="1200" kern="1200" dirty="0" smtClean="0">
                <a:solidFill>
                  <a:schemeClr val="tx1"/>
                </a:solidFill>
                <a:latin typeface="+mn-lt"/>
                <a:ea typeface="+mn-ea"/>
                <a:cs typeface="+mn-cs"/>
              </a:rPr>
              <a:t>人がファブリー病であり、その</a:t>
            </a:r>
            <a:r>
              <a:rPr kumimoji="1" lang="en-US" altLang="ja-JP" sz="1200" kern="1200" dirty="0" smtClean="0">
                <a:solidFill>
                  <a:schemeClr val="tx1"/>
                </a:solidFill>
                <a:latin typeface="+mn-lt"/>
                <a:ea typeface="+mn-ea"/>
                <a:cs typeface="+mn-cs"/>
              </a:rPr>
              <a:t>80%</a:t>
            </a:r>
            <a:r>
              <a:rPr kumimoji="1" lang="ja-JP" altLang="en-US" sz="1200" kern="1200" dirty="0" smtClean="0">
                <a:solidFill>
                  <a:schemeClr val="tx1"/>
                </a:solidFill>
                <a:latin typeface="+mn-lt"/>
                <a:ea typeface="+mn-ea"/>
                <a:cs typeface="+mn-cs"/>
              </a:rPr>
              <a:t>以上に心ファブリー病で報告された遺伝子異常を認めることが明らかとなりました。これらの結果から、心ファブリー病は稀ではなく、心臓肥大の患者さんの中にこれまで考えられていたよりも高い頻度で存在すると推測されています。	</a:t>
            </a:r>
          </a:p>
          <a:p>
            <a:r>
              <a:rPr kumimoji="1" lang="en-US" altLang="ja-JP" dirty="0" smtClean="0"/>
              <a:t>Internet ;</a:t>
            </a:r>
            <a:r>
              <a:rPr kumimoji="1" lang="en-US" altLang="ja-JP" dirty="0" err="1" smtClean="0"/>
              <a:t>Fabry</a:t>
            </a:r>
            <a:r>
              <a:rPr kumimoji="1" lang="en-US" altLang="ja-JP" baseline="0" dirty="0" smtClean="0"/>
              <a:t> disease</a:t>
            </a:r>
            <a:endParaRPr kumimoji="1" lang="ja-JP" altLang="en-US" dirty="0" smtClean="0"/>
          </a:p>
          <a:p>
            <a:endParaRPr lang="en-US" altLang="ja-JP" dirty="0" smtClean="0"/>
          </a:p>
          <a:p>
            <a:r>
              <a:rPr lang="ja-JP" altLang="en-US" dirty="0" smtClean="0"/>
              <a:t>また糖尿病性心筋症に関しては、インスリン不足により、細胞内へ糖が取り込まれないため、</a:t>
            </a:r>
            <a:r>
              <a:rPr lang="en-US" altLang="ja-JP" dirty="0" smtClean="0"/>
              <a:t>TG</a:t>
            </a:r>
            <a:r>
              <a:rPr lang="ja-JP" altLang="en-US" dirty="0" smtClean="0"/>
              <a:t>が遊離脂肪酸へと分解され、脂肪酸代謝中間物が心筋へ蓄積することや、糖尿病そのものの、微小循環障害、毛細血管障害、高血糖がカルシウムポンプを抑制されると言われている。大血管に異常が無いといって、</a:t>
            </a:r>
            <a:r>
              <a:rPr lang="en-US" altLang="ja-JP" dirty="0" smtClean="0"/>
              <a:t>DM</a:t>
            </a:r>
            <a:r>
              <a:rPr lang="ja-JP" altLang="en-US" dirty="0" smtClean="0"/>
              <a:t>性</a:t>
            </a:r>
            <a:r>
              <a:rPr lang="en-US" altLang="ja-JP" dirty="0" smtClean="0"/>
              <a:t>HCM</a:t>
            </a:r>
            <a:r>
              <a:rPr lang="ja-JP" altLang="en-US" dirty="0" smtClean="0"/>
              <a:t>でないとは言えない。</a:t>
            </a:r>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米国の</a:t>
            </a:r>
            <a:r>
              <a:rPr kumimoji="1" lang="en-US" altLang="ja-JP" dirty="0" smtClean="0"/>
              <a:t>Baylor College of Medicine</a:t>
            </a:r>
            <a:r>
              <a:rPr kumimoji="1" lang="ja-JP" altLang="en-US" dirty="0" smtClean="0"/>
              <a:t>で</a:t>
            </a:r>
            <a:r>
              <a:rPr kumimoji="1" lang="en-US" altLang="ja-JP" dirty="0" smtClean="0"/>
              <a:t>PTSMA</a:t>
            </a:r>
            <a:r>
              <a:rPr kumimoji="1" lang="ja-JP" altLang="en-US" dirty="0" smtClean="0"/>
              <a:t>を行った</a:t>
            </a:r>
            <a:r>
              <a:rPr kumimoji="1" lang="en-US" altLang="ja-JP" dirty="0" smtClean="0"/>
              <a:t>41</a:t>
            </a:r>
            <a:r>
              <a:rPr kumimoji="1" lang="ja-JP" altLang="en-US" dirty="0" smtClean="0"/>
              <a:t>名を</a:t>
            </a:r>
            <a:r>
              <a:rPr kumimoji="1" lang="en-US" altLang="ja-JP" dirty="0" smtClean="0"/>
              <a:t>Mayo</a:t>
            </a:r>
            <a:r>
              <a:rPr kumimoji="1" lang="ja-JP" altLang="en-US" dirty="0" smtClean="0"/>
              <a:t>クリニックで行った</a:t>
            </a:r>
            <a:r>
              <a:rPr kumimoji="1" lang="en-US" altLang="ja-JP" dirty="0" smtClean="0"/>
              <a:t>41</a:t>
            </a:r>
            <a:r>
              <a:rPr kumimoji="1" lang="ja-JP" altLang="en-US" dirty="0" smtClean="0"/>
              <a:t>名と年齢・圧較差で補正し評価。</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HOCM</a:t>
            </a:r>
            <a:r>
              <a:rPr kumimoji="1" lang="ja-JP" altLang="en-US" dirty="0" smtClean="0"/>
              <a:t>は圧較差</a:t>
            </a:r>
            <a:r>
              <a:rPr kumimoji="1" lang="en-US" altLang="ja-JP" dirty="0" smtClean="0"/>
              <a:t>40mmHg</a:t>
            </a:r>
            <a:r>
              <a:rPr kumimoji="1" lang="ja-JP" altLang="en-US" dirty="0" smtClean="0"/>
              <a:t>と定義。</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t>PTSMA</a:t>
            </a:r>
            <a:r>
              <a:rPr kumimoji="1" lang="ja-JP" altLang="en-US" sz="1200" dirty="0" smtClean="0"/>
              <a:t>群では</a:t>
            </a:r>
            <a:r>
              <a:rPr kumimoji="1" lang="en-US" altLang="ja-JP" sz="1200" dirty="0" smtClean="0"/>
              <a:t>PPM</a:t>
            </a:r>
            <a:r>
              <a:rPr kumimoji="1" lang="ja-JP" altLang="en-US" sz="1200" dirty="0" smtClean="0"/>
              <a:t>を必要としたものが多かった。</a:t>
            </a:r>
            <a:r>
              <a:rPr kumimoji="1" lang="en-US" altLang="ja-JP" sz="1200" dirty="0" smtClean="0"/>
              <a:t>(22</a:t>
            </a:r>
            <a:r>
              <a:rPr kumimoji="1" lang="ja-JP" altLang="en-US" sz="1200" dirty="0" smtClean="0"/>
              <a:t>％</a:t>
            </a:r>
            <a:r>
              <a:rPr kumimoji="1" lang="en-US" altLang="ja-JP" sz="1200" dirty="0" smtClean="0"/>
              <a:t> </a:t>
            </a:r>
            <a:r>
              <a:rPr kumimoji="1" lang="en-US" altLang="ja-JP" sz="1200" dirty="0" err="1" smtClean="0"/>
              <a:t>vs</a:t>
            </a:r>
            <a:r>
              <a:rPr kumimoji="1" lang="en-US" altLang="ja-JP" sz="1200" dirty="0" smtClean="0"/>
              <a:t> 2% P=0.02)</a:t>
            </a:r>
            <a:r>
              <a:rPr kumimoji="1" lang="ja-JP" altLang="en-US" sz="1200" dirty="0" smtClean="0"/>
              <a:t>しかし、</a:t>
            </a:r>
            <a:r>
              <a:rPr kumimoji="1" lang="en-US" altLang="ja-JP" sz="1200" dirty="0" smtClean="0"/>
              <a:t>7/9</a:t>
            </a:r>
            <a:r>
              <a:rPr kumimoji="1" lang="ja-JP" altLang="en-US" sz="1200" dirty="0" smtClean="0"/>
              <a:t>名であらかじめ</a:t>
            </a:r>
            <a:r>
              <a:rPr kumimoji="1" lang="en-US" altLang="ja-JP" sz="1200" dirty="0" smtClean="0"/>
              <a:t>PPM</a:t>
            </a:r>
            <a:r>
              <a:rPr kumimoji="1" lang="ja-JP" altLang="en-US" sz="1200" dirty="0" smtClean="0"/>
              <a:t>挿入している経緯あり、本当に</a:t>
            </a:r>
            <a:r>
              <a:rPr kumimoji="1" lang="en-US" altLang="ja-JP" sz="1200" dirty="0" smtClean="0"/>
              <a:t>PM</a:t>
            </a:r>
            <a:r>
              <a:rPr kumimoji="1" lang="ja-JP" altLang="en-US" sz="1200" dirty="0" smtClean="0"/>
              <a:t>が必要であったかの記載ははっきりしない。</a:t>
            </a:r>
            <a:endParaRPr kumimoji="1" lang="en-US" altLang="ja-JP" sz="1200" dirty="0" smtClean="0"/>
          </a:p>
          <a:p>
            <a:endParaRPr kumimoji="1" lang="ja-JP" altLang="en-US" dirty="0"/>
          </a:p>
          <a:p>
            <a:r>
              <a:rPr kumimoji="1" lang="ja-JP" altLang="en-US" dirty="0"/>
              <a:t>----- 会議メモ (14/08/08 07:01) -----</a:t>
            </a:r>
          </a:p>
          <a:p>
            <a:r>
              <a:rPr kumimoji="1" lang="ja-JP" altLang="en-US" dirty="0"/>
              <a:t>改善事項とは左室内圧較差、NYHA、失神、運動耐用性、エコーでのDdDs,EFなど</a:t>
            </a:r>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27</a:t>
            </a:fld>
            <a:endParaRPr kumimoji="1" lang="ja-JP" altLang="en-US"/>
          </a:p>
        </p:txBody>
      </p:sp>
    </p:spTree>
    <p:extLst>
      <p:ext uri="{BB962C8B-B14F-4D97-AF65-F5344CB8AC3E}">
        <p14:creationId xmlns:p14="http://schemas.microsoft.com/office/powerpoint/2010/main" val="766745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a:t>
            </a:r>
            <a:r>
              <a:rPr lang="en-US" altLang="ja-JP" dirty="0" smtClean="0"/>
              <a:t>J Am </a:t>
            </a:r>
            <a:r>
              <a:rPr lang="en-US" altLang="ja-JP" dirty="0" err="1" smtClean="0"/>
              <a:t>Coll</a:t>
            </a:r>
            <a:r>
              <a:rPr lang="en-US" altLang="ja-JP" dirty="0" smtClean="0"/>
              <a:t> </a:t>
            </a:r>
            <a:r>
              <a:rPr lang="en-US" altLang="ja-JP" dirty="0" err="1" smtClean="0"/>
              <a:t>Cardiol</a:t>
            </a:r>
            <a:r>
              <a:rPr lang="en-US" altLang="ja-JP" dirty="0" smtClean="0"/>
              <a:t> 47(5):1043-1048,2006</a:t>
            </a:r>
            <a:r>
              <a:rPr lang="ja-JP" altLang="en-US" dirty="0" smtClean="0"/>
              <a:t>に出たもので、肥大型心筋症における微小循環障害の評価と予後に関して調査したもの。</a:t>
            </a:r>
            <a:endParaRPr lang="en-US" altLang="ja-JP" dirty="0" smtClean="0"/>
          </a:p>
          <a:p>
            <a:r>
              <a:rPr kumimoji="1" lang="ja-JP" altLang="en-US" dirty="0" smtClean="0"/>
              <a:t>正常な冠動脈ではジピリダモール負荷時に冠動脈血流量が増加する事は知られており、</a:t>
            </a:r>
            <a:r>
              <a:rPr kumimoji="1" lang="en-US" altLang="ja-JP" dirty="0" smtClean="0"/>
              <a:t>HCM</a:t>
            </a:r>
            <a:r>
              <a:rPr kumimoji="1" lang="ja-JP" altLang="en-US" dirty="0" smtClean="0"/>
              <a:t>患者では安静時心筋血流は保たれているが、負荷時の反応が乏しい事が知られている。</a:t>
            </a:r>
            <a:endParaRPr kumimoji="1" lang="en-US" altLang="ja-JP" dirty="0" smtClean="0"/>
          </a:p>
          <a:p>
            <a:r>
              <a:rPr kumimoji="1" lang="en-US" altLang="ja-JP" dirty="0" smtClean="0"/>
              <a:t>PET</a:t>
            </a:r>
            <a:r>
              <a:rPr kumimoji="1" lang="ja-JP" altLang="en-US" dirty="0" smtClean="0"/>
              <a:t>は微小循環障害を定量化することができるため、今回、筆者らは</a:t>
            </a:r>
            <a:r>
              <a:rPr kumimoji="1" lang="en-US" altLang="ja-JP" dirty="0" smtClean="0"/>
              <a:t>51</a:t>
            </a:r>
            <a:r>
              <a:rPr kumimoji="1" lang="ja-JP" altLang="en-US" dirty="0" smtClean="0"/>
              <a:t>名の</a:t>
            </a:r>
            <a:r>
              <a:rPr kumimoji="1" lang="en-US" altLang="ja-JP" dirty="0" smtClean="0"/>
              <a:t>HCM</a:t>
            </a:r>
            <a:r>
              <a:rPr kumimoji="1" lang="ja-JP" altLang="en-US" dirty="0" smtClean="0"/>
              <a:t>患者にジピリダモール負荷時の心筋血流の組織あたりの血流を</a:t>
            </a:r>
            <a:r>
              <a:rPr kumimoji="1" lang="en-US" altLang="ja-JP" dirty="0" smtClean="0"/>
              <a:t>21</a:t>
            </a:r>
            <a:r>
              <a:rPr kumimoji="1" lang="ja-JP" altLang="en-US" dirty="0" smtClean="0"/>
              <a:t>名の胸痛を主訴に対しジピリダモール負荷を行ったコントロール群と比較し評価を行った。</a:t>
            </a:r>
            <a:endParaRPr kumimoji="1" lang="en-US" altLang="ja-JP" dirty="0" smtClean="0"/>
          </a:p>
          <a:p>
            <a:r>
              <a:rPr lang="en-US" altLang="ja-JP" dirty="0" smtClean="0"/>
              <a:t>16</a:t>
            </a:r>
            <a:r>
              <a:rPr lang="ja-JP" altLang="en-US" dirty="0" smtClean="0"/>
              <a:t>名</a:t>
            </a:r>
            <a:r>
              <a:rPr lang="en-US" altLang="ja-JP" dirty="0" smtClean="0"/>
              <a:t>(31%)</a:t>
            </a:r>
            <a:r>
              <a:rPr lang="ja-JP" altLang="en-US" dirty="0" smtClean="0"/>
              <a:t>の患者で死亡、</a:t>
            </a:r>
            <a:r>
              <a:rPr lang="en-US" altLang="ja-JP" dirty="0" err="1" smtClean="0"/>
              <a:t>NYHAⅢ</a:t>
            </a:r>
            <a:r>
              <a:rPr lang="en-US" altLang="ja-JP" dirty="0" smtClean="0"/>
              <a:t>−Ⅳ</a:t>
            </a:r>
            <a:r>
              <a:rPr lang="ja-JP" altLang="en-US" dirty="0" smtClean="0"/>
              <a:t>への進展、心室性不整脈の発症を認め、</a:t>
            </a:r>
            <a:r>
              <a:rPr lang="en-US" altLang="ja-JP" dirty="0" smtClean="0"/>
              <a:t>PET</a:t>
            </a:r>
            <a:r>
              <a:rPr lang="ja-JP" altLang="en-US" dirty="0" smtClean="0"/>
              <a:t>撮影後から</a:t>
            </a:r>
            <a:r>
              <a:rPr lang="en-US" altLang="ja-JP" dirty="0" smtClean="0"/>
              <a:t>2.2</a:t>
            </a:r>
            <a:r>
              <a:rPr lang="ja-JP" altLang="en-US" dirty="0" smtClean="0"/>
              <a:t>年</a:t>
            </a:r>
            <a:r>
              <a:rPr lang="en-US" altLang="ja-JP" dirty="0" smtClean="0"/>
              <a:t>−9.1</a:t>
            </a:r>
            <a:r>
              <a:rPr lang="ja-JP" altLang="en-US" dirty="0" smtClean="0"/>
              <a:t>年で</a:t>
            </a:r>
            <a:r>
              <a:rPr lang="en-US" altLang="ja-JP" dirty="0" smtClean="0"/>
              <a:t>Defibrillator</a:t>
            </a:r>
            <a:r>
              <a:rPr lang="ja-JP" altLang="en-US" dirty="0" smtClean="0"/>
              <a:t>挿入が必要となった。</a:t>
            </a:r>
            <a:endParaRPr kumimoji="1" lang="en-US" altLang="ja-JP" dirty="0" smtClean="0"/>
          </a:p>
          <a:p>
            <a:r>
              <a:rPr lang="en-US" altLang="ja-JP" dirty="0" err="1" smtClean="0"/>
              <a:t>Dipyridamole</a:t>
            </a:r>
            <a:r>
              <a:rPr lang="en-US" altLang="ja-JP" dirty="0" smtClean="0"/>
              <a:t> </a:t>
            </a:r>
            <a:r>
              <a:rPr lang="ja-JP" altLang="en-US" dirty="0" smtClean="0"/>
              <a:t>負荷後の心筋血流の低下は</a:t>
            </a:r>
            <a:r>
              <a:rPr lang="en-US" altLang="ja-JP" dirty="0" smtClean="0"/>
              <a:t>HCM</a:t>
            </a:r>
            <a:r>
              <a:rPr lang="ja-JP" altLang="en-US" dirty="0" smtClean="0"/>
              <a:t>リモデリングや収縮障害の予測因子とされており、</a:t>
            </a:r>
            <a:r>
              <a:rPr lang="en-US" altLang="ja-JP" dirty="0" smtClean="0"/>
              <a:t>Lowest</a:t>
            </a:r>
            <a:r>
              <a:rPr lang="ja-JP" altLang="en-US" dirty="0" smtClean="0"/>
              <a:t>群ではその後の死亡率が有意に高かった。</a:t>
            </a:r>
            <a:endParaRPr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微小循環障害は左室リモデリングの予測因子となり得、今後の</a:t>
            </a:r>
            <a:r>
              <a:rPr lang="en-US" altLang="ja-JP" dirty="0" smtClean="0"/>
              <a:t>D-HCM</a:t>
            </a:r>
            <a:r>
              <a:rPr lang="ja-JP" altLang="en-US" dirty="0" smtClean="0"/>
              <a:t>の予測因子となりうる可能性がある。</a:t>
            </a:r>
            <a:endParaRPr lang="en-US" altLang="ja-JP" dirty="0" smtClean="0"/>
          </a:p>
          <a:p>
            <a:endParaRPr kumimoji="1" lang="en-US" altLang="ja-JP" dirty="0" smtClean="0"/>
          </a:p>
          <a:p>
            <a:r>
              <a:rPr lang="ja-JP" altLang="en-US" dirty="0" smtClean="0"/>
              <a:t>・一方で狭心痛や</a:t>
            </a:r>
            <a:r>
              <a:rPr lang="en-US" altLang="ja-JP" dirty="0" smtClean="0"/>
              <a:t>HOCM</a:t>
            </a:r>
            <a:r>
              <a:rPr lang="ja-JP" altLang="en-US" dirty="0" smtClean="0"/>
              <a:t>、壁肥厚と</a:t>
            </a:r>
            <a:r>
              <a:rPr lang="en-US" altLang="ja-JP" dirty="0" smtClean="0"/>
              <a:t>MBF</a:t>
            </a:r>
            <a:r>
              <a:rPr lang="ja-JP" altLang="en-US" dirty="0" smtClean="0"/>
              <a:t>は無関係であった。</a:t>
            </a:r>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30</a:t>
            </a:fld>
            <a:endParaRPr kumimoji="1" lang="ja-JP" altLang="en-US"/>
          </a:p>
        </p:txBody>
      </p:sp>
    </p:spTree>
    <p:extLst>
      <p:ext uri="{BB962C8B-B14F-4D97-AF65-F5344CB8AC3E}">
        <p14:creationId xmlns:p14="http://schemas.microsoft.com/office/powerpoint/2010/main" val="707230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わかっていることとして、</a:t>
            </a:r>
            <a:r>
              <a:rPr kumimoji="1" lang="en-US" altLang="ja-JP" dirty="0" smtClean="0"/>
              <a:t>HOCM</a:t>
            </a:r>
            <a:r>
              <a:rPr kumimoji="1" lang="ja-JP" altLang="en-US" dirty="0" smtClean="0"/>
              <a:t>が予後を悪くする、早期に発見し、種々の加療を行う事で、生存率は改善する。</a:t>
            </a:r>
            <a:endParaRPr kumimoji="1" lang="en-US" altLang="ja-JP" dirty="0" smtClean="0"/>
          </a:p>
          <a:p>
            <a:r>
              <a:rPr kumimoji="1" lang="ja-JP" altLang="en-US" dirty="0" smtClean="0"/>
              <a:t>閉塞を疑う所見</a:t>
            </a:r>
            <a:r>
              <a:rPr kumimoji="1" lang="en-US" altLang="ja-JP" dirty="0" smtClean="0"/>
              <a:t>→</a:t>
            </a:r>
            <a:r>
              <a:rPr kumimoji="1" lang="ja-JP" altLang="en-US" dirty="0" smtClean="0"/>
              <a:t>エコーでの</a:t>
            </a:r>
            <a:r>
              <a:rPr kumimoji="1" lang="en-US" altLang="ja-JP" dirty="0" smtClean="0"/>
              <a:t>SAM</a:t>
            </a:r>
            <a:r>
              <a:rPr kumimoji="1" lang="ja-JP" altLang="en-US" dirty="0" smtClean="0"/>
              <a:t>や、駆出性雑音、失神等のエピソードにたよらざるを得ない？</a:t>
            </a:r>
            <a:endParaRPr kumimoji="1" lang="en-US" altLang="ja-JP" dirty="0" smtClean="0"/>
          </a:p>
          <a:p>
            <a:r>
              <a:rPr kumimoji="1" lang="ja-JP" altLang="en-US" dirty="0" smtClean="0"/>
              <a:t>閉塞を疑い、カテーテルないし、ニトロ、</a:t>
            </a:r>
            <a:r>
              <a:rPr kumimoji="1" lang="en-US" altLang="ja-JP" dirty="0" smtClean="0"/>
              <a:t>DOB</a:t>
            </a:r>
            <a:r>
              <a:rPr kumimoji="1" lang="ja-JP" altLang="en-US" dirty="0" smtClean="0"/>
              <a:t>負荷エコーを行うタイミングは？</a:t>
            </a:r>
            <a:endParaRPr kumimoji="1" lang="ja-JP" altLang="en-US" dirty="0"/>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31</a:t>
            </a:fld>
            <a:endParaRPr kumimoji="1" lang="ja-JP" altLang="en-US"/>
          </a:p>
        </p:txBody>
      </p:sp>
    </p:spTree>
    <p:extLst>
      <p:ext uri="{BB962C8B-B14F-4D97-AF65-F5344CB8AC3E}">
        <p14:creationId xmlns:p14="http://schemas.microsoft.com/office/powerpoint/2010/main" val="301322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先ほどの二次性心筋症や特発性心筋症を除外した上での、肥大型心筋症の発生機序に関しては、</a:t>
            </a:r>
            <a:r>
              <a:rPr lang="ja-JP" altLang="en-US" dirty="0" smtClean="0"/>
              <a:t>心筋サルコメア関連蛋白をコードする遺伝子を中心とした遺伝子変異の関与や、常染色体優性遺伝の家族内発症の例を半数以上で認める。孤発性も存在する。いまだ不明な点も多い。</a:t>
            </a:r>
            <a:endParaRPr lang="en-US" altLang="ja-JP" dirty="0" smtClean="0"/>
          </a:p>
          <a:p>
            <a:endParaRPr kumimoji="1" lang="ja-JP" altLang="en-US" dirty="0"/>
          </a:p>
          <a:p>
            <a:r>
              <a:rPr kumimoji="1" lang="ja-JP" altLang="en-US" dirty="0"/>
              <a:t>----- 会議メモ (14/08/08 02:18) -----</a:t>
            </a:r>
          </a:p>
          <a:p>
            <a:r>
              <a:rPr kumimoji="1" lang="ja-JP" altLang="en-US" dirty="0"/>
              <a:t>遺伝子変異してできた変異タンパク質がサルコメアに取り込まれ、</a:t>
            </a:r>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5</a:t>
            </a:fld>
            <a:endParaRPr kumimoji="1" lang="ja-JP" altLang="en-US"/>
          </a:p>
        </p:txBody>
      </p:sp>
    </p:spTree>
    <p:extLst>
      <p:ext uri="{BB962C8B-B14F-4D97-AF65-F5344CB8AC3E}">
        <p14:creationId xmlns:p14="http://schemas.microsoft.com/office/powerpoint/2010/main" val="4280938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DB09B418-76FC-2D4A-A125-65F5B608F563}" type="slidenum">
              <a:rPr lang="en-US" altLang="ja-JP" sz="1200"/>
              <a:pPr/>
              <a:t>6</a:t>
            </a:fld>
            <a:endParaRPr lang="en-US" altLang="ja-JP" sz="1200"/>
          </a:p>
        </p:txBody>
      </p:sp>
      <p:sp>
        <p:nvSpPr>
          <p:cNvPr id="1259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ja-JP" altLang="en-US" dirty="0" smtClean="0"/>
              <a:t>また海外の肥大型心筋症の定義も同様で</a:t>
            </a:r>
            <a:r>
              <a:rPr lang="en-US" altLang="ja-JP" dirty="0" smtClean="0"/>
              <a:t>2006</a:t>
            </a:r>
            <a:r>
              <a:rPr lang="ja-JP" altLang="en-US" dirty="0" smtClean="0"/>
              <a:t>年の</a:t>
            </a:r>
            <a:r>
              <a:rPr lang="en-US" altLang="ja-JP" dirty="0" smtClean="0"/>
              <a:t>AHA</a:t>
            </a:r>
            <a:r>
              <a:rPr lang="ja-JP" altLang="en-US" dirty="0" smtClean="0"/>
              <a:t>の分類では肥大型心筋症は遺伝性に分類。心筋が肥大して、拡張障害を来たし、かつ明らかな心筋症の誘因が無い場合を、遺伝的な素因に基づく肥大型心筋症と定義。</a:t>
            </a:r>
            <a:endParaRPr lang="en-US" altLang="ja-JP" dirty="0" smtClean="0"/>
          </a:p>
          <a:p>
            <a:r>
              <a:rPr lang="ja-JP" altLang="en-US" dirty="0" smtClean="0"/>
              <a:t>つまり</a:t>
            </a:r>
            <a:r>
              <a:rPr lang="en-US" altLang="ja-JP" dirty="0" smtClean="0"/>
              <a:t>HCM</a:t>
            </a:r>
            <a:r>
              <a:rPr lang="ja-JP" altLang="en-US" dirty="0" smtClean="0"/>
              <a:t>は遺伝病（または特発性）であり、その他の原因がある場合は</a:t>
            </a:r>
            <a:r>
              <a:rPr lang="en-US" altLang="ja-JP" dirty="0" smtClean="0"/>
              <a:t>HCM</a:t>
            </a:r>
            <a:r>
              <a:rPr lang="ja-JP" altLang="en-US" dirty="0" smtClean="0"/>
              <a:t>とは言わない。</a:t>
            </a:r>
            <a:endParaRPr lang="en-US" altLang="ja-JP" dirty="0" smtClean="0"/>
          </a:p>
          <a:p>
            <a:r>
              <a:rPr lang="ja-JP" altLang="en-US" dirty="0" smtClean="0"/>
              <a:t>臨床的に有名な</a:t>
            </a:r>
            <a:r>
              <a:rPr lang="en-US" altLang="ja-JP" dirty="0" smtClean="0"/>
              <a:t>ASH</a:t>
            </a:r>
            <a:r>
              <a:rPr lang="ja-JP" altLang="en-US" dirty="0" smtClean="0"/>
              <a:t>や</a:t>
            </a:r>
            <a:r>
              <a:rPr lang="en-US" altLang="ja-JP" dirty="0" smtClean="0"/>
              <a:t>Sam</a:t>
            </a:r>
            <a:r>
              <a:rPr lang="ja-JP" altLang="en-US" dirty="0" smtClean="0"/>
              <a:t>などは心筋肥大の結果であり、必ずしも必要なし。</a:t>
            </a:r>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なぜ心尖部に肥厚が限局するか</a:t>
            </a:r>
            <a:r>
              <a:rPr kumimoji="1" lang="en-US" altLang="ja-JP" dirty="0" smtClean="0"/>
              <a:t>→</a:t>
            </a:r>
            <a:r>
              <a:rPr kumimoji="1" lang="ja-JP" altLang="en-US" dirty="0" smtClean="0"/>
              <a:t>不明　</a:t>
            </a:r>
            <a:endParaRPr kumimoji="1" lang="ja-JP" altLang="en-US" dirty="0"/>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7</a:t>
            </a:fld>
            <a:endParaRPr kumimoji="1" lang="ja-JP" altLang="en-US"/>
          </a:p>
        </p:txBody>
      </p:sp>
    </p:spTree>
    <p:extLst>
      <p:ext uri="{BB962C8B-B14F-4D97-AF65-F5344CB8AC3E}">
        <p14:creationId xmlns:p14="http://schemas.microsoft.com/office/powerpoint/2010/main" val="2328740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病態として、左室の内腔が狭小化しているのが誘因なため、前負荷・後負荷をへらす</a:t>
            </a:r>
            <a:r>
              <a:rPr lang="ja-JP" altLang="en-US" dirty="0" smtClean="0"/>
              <a:t>安易な二トロール処方は禁</a:t>
            </a:r>
            <a:endParaRPr lang="en-US" altLang="ja-JP" dirty="0" smtClean="0"/>
          </a:p>
          <a:p>
            <a:r>
              <a:rPr lang="ja-JP" altLang="en-US" dirty="0" smtClean="0"/>
              <a:t>受診のきっかけ；</a:t>
            </a:r>
            <a:r>
              <a:rPr kumimoji="1" lang="ja-JP" altLang="en-US" dirty="0" smtClean="0"/>
              <a:t>大多数が何かしらの症状で受診ないし、</a:t>
            </a:r>
            <a:r>
              <a:rPr lang="ja-JP" altLang="en-US" dirty="0" smtClean="0"/>
              <a:t>検診で心電図異常や胸部陰影の異常を指摘される。</a:t>
            </a:r>
            <a:endParaRPr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9</a:t>
            </a:fld>
            <a:endParaRPr kumimoji="1" lang="ja-JP" altLang="en-US"/>
          </a:p>
        </p:txBody>
      </p:sp>
    </p:spTree>
    <p:extLst>
      <p:ext uri="{BB962C8B-B14F-4D97-AF65-F5344CB8AC3E}">
        <p14:creationId xmlns:p14="http://schemas.microsoft.com/office/powerpoint/2010/main" val="214686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Valsalva</a:t>
            </a:r>
            <a:r>
              <a:rPr kumimoji="1" lang="ja-JP" altLang="en-US" smtClean="0"/>
              <a:t>法、起立、運動で心雑音が増強、蹲踞によって減弱。</a:t>
            </a:r>
            <a:endParaRPr kumimoji="1" lang="ja-JP" altLang="en-US"/>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10</a:t>
            </a:fld>
            <a:endParaRPr kumimoji="1" lang="ja-JP" altLang="en-US"/>
          </a:p>
        </p:txBody>
      </p:sp>
    </p:spTree>
    <p:extLst>
      <p:ext uri="{BB962C8B-B14F-4D97-AF65-F5344CB8AC3E}">
        <p14:creationId xmlns:p14="http://schemas.microsoft.com/office/powerpoint/2010/main" val="1302759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左室肥大所見、異常</a:t>
            </a:r>
            <a:r>
              <a:rPr lang="en-US" altLang="ja-JP" dirty="0" smtClean="0"/>
              <a:t>Q</a:t>
            </a:r>
            <a:r>
              <a:rPr lang="ja-JP" altLang="en-US" dirty="0" smtClean="0"/>
              <a:t>波、</a:t>
            </a:r>
            <a:r>
              <a:rPr lang="en-US" altLang="ja-JP" dirty="0" smtClean="0"/>
              <a:t>ST-T</a:t>
            </a:r>
            <a:r>
              <a:rPr lang="ja-JP" altLang="en-US" dirty="0" smtClean="0"/>
              <a:t>異常、</a:t>
            </a:r>
            <a:r>
              <a:rPr lang="en-US" altLang="ja-JP" dirty="0" smtClean="0"/>
              <a:t>Giant negative T</a:t>
            </a:r>
            <a:r>
              <a:rPr lang="ja-JP" altLang="en-US" dirty="0" smtClean="0"/>
              <a:t>波、心室内伝導障害など。</a:t>
            </a:r>
            <a:endParaRPr lang="en-US" altLang="ja-JP" dirty="0" smtClean="0"/>
          </a:p>
          <a:p>
            <a:r>
              <a:rPr lang="ja-JP" altLang="en-US" dirty="0" smtClean="0"/>
              <a:t>所見は多様で非特異的。</a:t>
            </a:r>
            <a:endParaRPr lang="en-US" altLang="ja-JP" dirty="0" smtClean="0"/>
          </a:p>
          <a:p>
            <a:r>
              <a:rPr lang="en-US" altLang="ja-JP" dirty="0" smtClean="0"/>
              <a:t>QRS</a:t>
            </a:r>
            <a:r>
              <a:rPr lang="ja-JP" altLang="en-US" dirty="0" smtClean="0"/>
              <a:t>幅</a:t>
            </a:r>
            <a:r>
              <a:rPr lang="en-US" altLang="ja-JP" dirty="0" smtClean="0"/>
              <a:t>160msec</a:t>
            </a:r>
            <a:r>
              <a:rPr lang="ja-JP" altLang="en-US" dirty="0" smtClean="0"/>
              <a:t>と主に前胸部誘導で伝導障害を認め、陰性</a:t>
            </a:r>
            <a:r>
              <a:rPr lang="en-US" altLang="ja-JP" dirty="0" smtClean="0"/>
              <a:t>T</a:t>
            </a:r>
            <a:r>
              <a:rPr lang="ja-JP" altLang="en-US" dirty="0" smtClean="0"/>
              <a:t>波も認めた。</a:t>
            </a:r>
            <a:endParaRPr lang="en-US" altLang="ja-JP" dirty="0" smtClean="0"/>
          </a:p>
          <a:p>
            <a:r>
              <a:rPr lang="en-US" altLang="ja-JP" dirty="0" err="1" smtClean="0"/>
              <a:t>QTc</a:t>
            </a:r>
            <a:r>
              <a:rPr lang="ja-JP" altLang="en-US" dirty="0" smtClean="0"/>
              <a:t>の延長も</a:t>
            </a:r>
            <a:r>
              <a:rPr lang="en-US" altLang="ja-JP" dirty="0" smtClean="0"/>
              <a:t>HCM</a:t>
            </a:r>
            <a:r>
              <a:rPr lang="ja-JP" altLang="en-US" dirty="0" smtClean="0"/>
              <a:t>には認められ、５５０</a:t>
            </a:r>
            <a:r>
              <a:rPr lang="en-US" altLang="ja-JP" dirty="0" err="1" smtClean="0"/>
              <a:t>msec</a:t>
            </a:r>
            <a:r>
              <a:rPr lang="ja-JP" altLang="en-US" dirty="0" smtClean="0"/>
              <a:t>。</a:t>
            </a:r>
            <a:endParaRPr lang="en-US" altLang="ja-JP" dirty="0" smtClean="0"/>
          </a:p>
          <a:p>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Wide-QRS</a:t>
            </a:r>
            <a:r>
              <a:rPr kumimoji="1" lang="ja-JP" altLang="en-US" sz="1200" kern="1200" dirty="0" smtClean="0">
                <a:solidFill>
                  <a:schemeClr val="tx1"/>
                </a:solidFill>
                <a:latin typeface="+mn-lt"/>
                <a:ea typeface="+mn-ea"/>
                <a:cs typeface="+mn-cs"/>
              </a:rPr>
              <a:t>である。</a:t>
            </a:r>
            <a:r>
              <a:rPr kumimoji="1" lang="en-US" altLang="ja-JP" sz="1200" kern="1200" dirty="0" smtClean="0">
                <a:solidFill>
                  <a:schemeClr val="tx1"/>
                </a:solidFill>
                <a:latin typeface="+mn-lt"/>
                <a:ea typeface="+mn-ea"/>
                <a:cs typeface="+mn-cs"/>
              </a:rPr>
              <a:t>V1</a:t>
            </a:r>
            <a:r>
              <a:rPr kumimoji="1" lang="ja-JP" altLang="en-US" sz="1200" kern="1200" dirty="0" smtClean="0">
                <a:solidFill>
                  <a:schemeClr val="tx1"/>
                </a:solidFill>
                <a:latin typeface="+mn-lt"/>
                <a:ea typeface="+mn-ea"/>
                <a:cs typeface="+mn-cs"/>
              </a:rPr>
              <a:t>で</a:t>
            </a:r>
            <a:r>
              <a:rPr kumimoji="1" lang="en-US" altLang="ja-JP" sz="1200" kern="1200" dirty="0" smtClean="0">
                <a:solidFill>
                  <a:schemeClr val="tx1"/>
                </a:solidFill>
                <a:latin typeface="+mn-lt"/>
                <a:ea typeface="+mn-ea"/>
                <a:cs typeface="+mn-cs"/>
              </a:rPr>
              <a:t>RR‘</a:t>
            </a:r>
            <a:r>
              <a:rPr kumimoji="1" lang="ja-JP" altLang="en-US" sz="1200" kern="1200" dirty="0" smtClean="0">
                <a:solidFill>
                  <a:schemeClr val="tx1"/>
                </a:solidFill>
                <a:latin typeface="+mn-lt"/>
                <a:ea typeface="+mn-ea"/>
                <a:cs typeface="+mn-cs"/>
              </a:rPr>
              <a:t>で、</a:t>
            </a:r>
            <a:r>
              <a:rPr kumimoji="1" lang="en-US" altLang="ja-JP" sz="1200" kern="1200" dirty="0" smtClean="0">
                <a:solidFill>
                  <a:schemeClr val="tx1"/>
                </a:solidFill>
                <a:latin typeface="+mn-lt"/>
                <a:ea typeface="+mn-ea"/>
                <a:cs typeface="+mn-cs"/>
              </a:rPr>
              <a:t>V6</a:t>
            </a:r>
            <a:r>
              <a:rPr kumimoji="1" lang="ja-JP" altLang="en-US" sz="1200" kern="1200" dirty="0" smtClean="0">
                <a:solidFill>
                  <a:schemeClr val="tx1"/>
                </a:solidFill>
                <a:latin typeface="+mn-lt"/>
                <a:ea typeface="+mn-ea"/>
                <a:cs typeface="+mn-cs"/>
              </a:rPr>
              <a:t>に大きな</a:t>
            </a:r>
            <a:r>
              <a:rPr kumimoji="1" lang="en-US" altLang="ja-JP" sz="1200" kern="1200" dirty="0" smtClean="0">
                <a:solidFill>
                  <a:schemeClr val="tx1"/>
                </a:solidFill>
                <a:latin typeface="+mn-lt"/>
                <a:ea typeface="+mn-ea"/>
                <a:cs typeface="+mn-cs"/>
              </a:rPr>
              <a:t>S</a:t>
            </a:r>
            <a:r>
              <a:rPr kumimoji="1" lang="ja-JP" altLang="en-US" sz="1200" kern="1200" dirty="0" smtClean="0">
                <a:solidFill>
                  <a:schemeClr val="tx1"/>
                </a:solidFill>
                <a:latin typeface="+mn-lt"/>
                <a:ea typeface="+mn-ea"/>
                <a:cs typeface="+mn-cs"/>
              </a:rPr>
              <a:t>波</a:t>
            </a:r>
            <a:r>
              <a:rPr kumimoji="1" lang="en-US" altLang="ja-JP" sz="1200" kern="1200" dirty="0" smtClean="0">
                <a:solidFill>
                  <a:schemeClr val="tx1"/>
                </a:solidFill>
                <a:latin typeface="+mn-lt"/>
                <a:ea typeface="+mn-ea"/>
                <a:cs typeface="+mn-cs"/>
              </a:rPr>
              <a:t>⇒CRBBB</a:t>
            </a:r>
            <a:r>
              <a:rPr kumimoji="1" lang="ja-JP" altLang="en-US" sz="1200" kern="1200" dirty="0" smtClean="0">
                <a:solidFill>
                  <a:schemeClr val="tx1"/>
                </a:solidFill>
                <a:latin typeface="+mn-lt"/>
                <a:ea typeface="+mn-ea"/>
                <a:cs typeface="+mn-cs"/>
              </a:rPr>
              <a:t>である。</a:t>
            </a:r>
          </a:p>
          <a:p>
            <a:r>
              <a:rPr kumimoji="1" lang="en-US" altLang="ja-JP" sz="1200" kern="1200" dirty="0" smtClean="0">
                <a:solidFill>
                  <a:schemeClr val="tx1"/>
                </a:solidFill>
                <a:latin typeface="+mn-lt"/>
                <a:ea typeface="+mn-ea"/>
                <a:cs typeface="+mn-cs"/>
              </a:rPr>
              <a:t>◎ II, III, </a:t>
            </a:r>
            <a:r>
              <a:rPr kumimoji="1" lang="en-US" altLang="ja-JP" sz="1200" kern="1200" dirty="0" err="1" smtClean="0">
                <a:solidFill>
                  <a:schemeClr val="tx1"/>
                </a:solidFill>
                <a:latin typeface="+mn-lt"/>
                <a:ea typeface="+mn-ea"/>
                <a:cs typeface="+mn-cs"/>
              </a:rPr>
              <a:t>aVF</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で、左軸偏位を認める</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２枝ブロックのパターン</a:t>
            </a:r>
            <a:r>
              <a:rPr kumimoji="1" lang="en-US" altLang="ja-JP" sz="1200" kern="1200" dirty="0" smtClean="0">
                <a:solidFill>
                  <a:schemeClr val="tx1"/>
                </a:solidFill>
                <a:latin typeface="+mn-lt"/>
                <a:ea typeface="+mn-ea"/>
                <a:cs typeface="+mn-cs"/>
              </a:rPr>
              <a:t>.</a:t>
            </a:r>
          </a:p>
          <a:p>
            <a:r>
              <a:rPr kumimoji="1" lang="ja-JP" altLang="en-US" sz="1200" kern="120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完全右脚ブロック</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左脚前枝ブロック のよくあるやつ</a:t>
            </a:r>
            <a:r>
              <a:rPr kumimoji="1" lang="en-US" altLang="ja-JP" sz="1200" kern="1200" dirty="0" smtClean="0">
                <a:solidFill>
                  <a:schemeClr val="tx1"/>
                </a:solidFill>
                <a:latin typeface="+mn-lt"/>
                <a:ea typeface="+mn-ea"/>
                <a:cs typeface="+mn-cs"/>
              </a:rPr>
              <a:t>)</a:t>
            </a:r>
          </a:p>
          <a:p>
            <a:r>
              <a:rPr kumimoji="1" lang="en-US" altLang="ja-JP" sz="1200" kern="1200" dirty="0" smtClean="0">
                <a:solidFill>
                  <a:schemeClr val="tx1"/>
                </a:solidFill>
                <a:latin typeface="+mn-lt"/>
                <a:ea typeface="+mn-ea"/>
                <a:cs typeface="+mn-cs"/>
              </a:rPr>
              <a:t>◎ V3-6</a:t>
            </a:r>
            <a:r>
              <a:rPr kumimoji="1" lang="ja-JP" altLang="en-US" sz="1200" kern="1200" dirty="0" smtClean="0">
                <a:solidFill>
                  <a:schemeClr val="tx1"/>
                </a:solidFill>
                <a:latin typeface="+mn-lt"/>
                <a:ea typeface="+mn-ea"/>
                <a:cs typeface="+mn-cs"/>
              </a:rPr>
              <a:t>のあまりに高い</a:t>
            </a:r>
            <a:r>
              <a:rPr kumimoji="1" lang="en-US" altLang="ja-JP" sz="1200" kern="1200" dirty="0" smtClean="0">
                <a:solidFill>
                  <a:schemeClr val="tx1"/>
                </a:solidFill>
                <a:latin typeface="+mn-lt"/>
                <a:ea typeface="+mn-ea"/>
                <a:cs typeface="+mn-cs"/>
              </a:rPr>
              <a:t>R</a:t>
            </a:r>
            <a:r>
              <a:rPr kumimoji="1" lang="ja-JP" altLang="en-US" sz="1200" kern="1200" dirty="0" smtClean="0">
                <a:solidFill>
                  <a:schemeClr val="tx1"/>
                </a:solidFill>
                <a:latin typeface="+mn-lt"/>
                <a:ea typeface="+mn-ea"/>
                <a:cs typeface="+mn-cs"/>
              </a:rPr>
              <a:t>波～左室肥大を十二分に想起します。</a:t>
            </a:r>
          </a:p>
          <a:p>
            <a:r>
              <a:rPr kumimoji="1" lang="en-US" altLang="ja-JP" sz="1200" kern="1200" dirty="0" smtClean="0">
                <a:solidFill>
                  <a:schemeClr val="tx1"/>
                </a:solidFill>
                <a:latin typeface="+mn-lt"/>
                <a:ea typeface="+mn-ea"/>
                <a:cs typeface="+mn-cs"/>
              </a:rPr>
              <a:t>◎ V3-4</a:t>
            </a:r>
            <a:r>
              <a:rPr kumimoji="1" lang="ja-JP" altLang="en-US" sz="1200" kern="1200" dirty="0" smtClean="0">
                <a:solidFill>
                  <a:schemeClr val="tx1"/>
                </a:solidFill>
                <a:latin typeface="+mn-lt"/>
                <a:ea typeface="+mn-ea"/>
                <a:cs typeface="+mn-cs"/>
              </a:rPr>
              <a:t>のしっかりした陰性</a:t>
            </a:r>
            <a:r>
              <a:rPr kumimoji="1" lang="en-US" altLang="ja-JP" sz="1200" kern="1200" dirty="0" smtClean="0">
                <a:solidFill>
                  <a:schemeClr val="tx1"/>
                </a:solidFill>
                <a:latin typeface="+mn-lt"/>
                <a:ea typeface="+mn-ea"/>
                <a:cs typeface="+mn-cs"/>
              </a:rPr>
              <a:t>T</a:t>
            </a:r>
            <a:r>
              <a:rPr kumimoji="1" lang="ja-JP" altLang="en-US" sz="1200" kern="1200" dirty="0" smtClean="0">
                <a:solidFill>
                  <a:schemeClr val="tx1"/>
                </a:solidFill>
                <a:latin typeface="+mn-lt"/>
                <a:ea typeface="+mn-ea"/>
                <a:cs typeface="+mn-cs"/>
              </a:rPr>
              <a:t>波</a:t>
            </a:r>
            <a:r>
              <a:rPr kumimoji="1" lang="en-US" altLang="ja-JP" sz="1200" kern="1200" dirty="0" smtClean="0">
                <a:solidFill>
                  <a:schemeClr val="tx1"/>
                </a:solidFill>
                <a:latin typeface="+mn-lt"/>
                <a:ea typeface="+mn-ea"/>
                <a:cs typeface="+mn-cs"/>
              </a:rPr>
              <a:t>(GNT</a:t>
            </a:r>
            <a:r>
              <a:rPr kumimoji="1" lang="ja-JP" altLang="en-US" sz="1200" kern="1200" dirty="0" smtClean="0">
                <a:solidFill>
                  <a:schemeClr val="tx1"/>
                </a:solidFill>
                <a:latin typeface="+mn-lt"/>
                <a:ea typeface="+mn-ea"/>
                <a:cs typeface="+mn-cs"/>
              </a:rPr>
              <a:t>に少し足りませんが</a:t>
            </a:r>
            <a:r>
              <a:rPr kumimoji="1" lang="en-US" altLang="ja-JP" sz="1200" kern="1200" dirty="0" smtClean="0">
                <a:solidFill>
                  <a:schemeClr val="tx1"/>
                </a:solidFill>
                <a:latin typeface="+mn-lt"/>
                <a:ea typeface="+mn-ea"/>
                <a:cs typeface="+mn-cs"/>
              </a:rPr>
              <a:t>)</a:t>
            </a:r>
          </a:p>
          <a:p>
            <a:r>
              <a:rPr kumimoji="1" lang="ja-JP" altLang="en-US" sz="1200" kern="1200" dirty="0" smtClean="0">
                <a:solidFill>
                  <a:schemeClr val="tx1"/>
                </a:solidFill>
                <a:latin typeface="+mn-lt"/>
                <a:ea typeface="+mn-ea"/>
                <a:cs typeface="+mn-cs"/>
              </a:rPr>
              <a:t>　肥大型心筋症を思わせますね。</a:t>
            </a:r>
          </a:p>
          <a:p>
            <a:r>
              <a:rPr kumimoji="1" lang="ja-JP" altLang="en-US" sz="1200" kern="120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HCM (</a:t>
            </a:r>
            <a:r>
              <a:rPr kumimoji="1" lang="en-US" altLang="ja-JP" sz="1200" kern="1200" dirty="0" err="1" smtClean="0">
                <a:solidFill>
                  <a:schemeClr val="tx1"/>
                </a:solidFill>
                <a:latin typeface="+mn-lt"/>
                <a:ea typeface="+mn-ea"/>
                <a:cs typeface="+mn-cs"/>
              </a:rPr>
              <a:t>Maron</a:t>
            </a:r>
            <a:r>
              <a:rPr kumimoji="1" lang="en-US" altLang="ja-JP" sz="1200" kern="1200" dirty="0" smtClean="0">
                <a:solidFill>
                  <a:schemeClr val="tx1"/>
                </a:solidFill>
                <a:latin typeface="+mn-lt"/>
                <a:ea typeface="+mn-ea"/>
                <a:cs typeface="+mn-cs"/>
              </a:rPr>
              <a:t> type-V)</a:t>
            </a:r>
            <a:r>
              <a:rPr kumimoji="1" lang="ja-JP" altLang="en-US" sz="1200" kern="1200" dirty="0" smtClean="0">
                <a:solidFill>
                  <a:schemeClr val="tx1"/>
                </a:solidFill>
                <a:latin typeface="+mn-lt"/>
                <a:ea typeface="+mn-ea"/>
                <a:cs typeface="+mn-cs"/>
              </a:rPr>
              <a:t>：心尖部肥大型心筋症なんですね。</a:t>
            </a:r>
            <a:endParaRPr kumimoji="1" lang="ja-JP" altLang="en-US" dirty="0"/>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11</a:t>
            </a:fld>
            <a:endParaRPr kumimoji="1" lang="ja-JP" altLang="en-US"/>
          </a:p>
        </p:txBody>
      </p:sp>
    </p:spTree>
    <p:extLst>
      <p:ext uri="{BB962C8B-B14F-4D97-AF65-F5344CB8AC3E}">
        <p14:creationId xmlns:p14="http://schemas.microsoft.com/office/powerpoint/2010/main" val="3741820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kern="1200" dirty="0" smtClean="0">
                <a:solidFill>
                  <a:schemeClr val="tx1"/>
                </a:solidFill>
                <a:effectLst/>
                <a:latin typeface="+mn-lt"/>
                <a:ea typeface="+mn-ea"/>
                <a:cs typeface="+mn-cs"/>
              </a:rPr>
              <a:t>2)</a:t>
            </a:r>
            <a:r>
              <a:rPr kumimoji="1" lang="ja-JP" altLang="en-US" sz="1200" b="1" kern="1200" dirty="0" smtClean="0">
                <a:solidFill>
                  <a:schemeClr val="tx1"/>
                </a:solidFill>
                <a:effectLst/>
                <a:latin typeface="+mn-lt"/>
                <a:ea typeface="+mn-ea"/>
                <a:cs typeface="+mn-cs"/>
              </a:rPr>
              <a:t>左室内閉塞の評価 </a:t>
            </a:r>
            <a:endParaRPr lang="ja-JP" altLang="en-US" dirty="0" smtClean="0"/>
          </a:p>
          <a:p>
            <a:r>
              <a:rPr kumimoji="1" lang="en-US" altLang="ja-JP" sz="1200" b="1" kern="1200" dirty="0" smtClean="0">
                <a:solidFill>
                  <a:schemeClr val="tx1"/>
                </a:solidFill>
                <a:effectLst/>
                <a:latin typeface="+mn-lt"/>
                <a:ea typeface="+mn-ea"/>
                <a:cs typeface="+mn-cs"/>
              </a:rPr>
              <a:t>1</a:t>
            </a:r>
            <a:r>
              <a:rPr kumimoji="1" lang="ja-JP" altLang="en-US" sz="1200" b="1" kern="1200" dirty="0" smtClean="0">
                <a:solidFill>
                  <a:schemeClr val="tx1"/>
                </a:solidFill>
                <a:effectLst/>
                <a:latin typeface="+mn-lt"/>
                <a:ea typeface="+mn-ea"/>
                <a:cs typeface="+mn-cs"/>
              </a:rPr>
              <a:t>ドプラ法 </a:t>
            </a:r>
            <a:endParaRPr lang="ja-JP" altLang="en-US" dirty="0" smtClean="0"/>
          </a:p>
          <a:p>
            <a:r>
              <a:rPr kumimoji="1" lang="ja-JP" altLang="en-US" sz="1200" b="0" kern="1200" dirty="0" smtClean="0">
                <a:solidFill>
                  <a:schemeClr val="tx1"/>
                </a:solidFill>
                <a:effectLst/>
                <a:latin typeface="+mn-lt"/>
                <a:ea typeface="+mn-ea"/>
                <a:cs typeface="+mn-cs"/>
              </a:rPr>
              <a:t>左室流出路を通過する高速血流はカラードプラ像のモ ザイクシグナルとして</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また</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連続波ドプラ法では</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収 縮中期</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後期にピークを有する駆出血流速波形として観 察される</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簡易 </a:t>
            </a:r>
            <a:r>
              <a:rPr kumimoji="1" lang="en-US" altLang="ja-JP" sz="1200" kern="1200" dirty="0" smtClean="0">
                <a:solidFill>
                  <a:schemeClr val="tx1"/>
                </a:solidFill>
                <a:effectLst/>
                <a:latin typeface="+mn-lt"/>
                <a:ea typeface="+mn-ea"/>
                <a:cs typeface="+mn-cs"/>
              </a:rPr>
              <a:t>Bernoulli </a:t>
            </a:r>
            <a:r>
              <a:rPr kumimoji="1" lang="ja-JP" altLang="en-US" sz="1200" b="0" kern="1200" dirty="0" smtClean="0">
                <a:solidFill>
                  <a:schemeClr val="tx1"/>
                </a:solidFill>
                <a:effectLst/>
                <a:latin typeface="+mn-lt"/>
                <a:ea typeface="+mn-ea"/>
                <a:cs typeface="+mn-cs"/>
              </a:rPr>
              <a:t>式を用いて</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この駆出血流の 最高流速</a:t>
            </a:r>
            <a:r>
              <a:rPr kumimoji="1" lang="en-US" altLang="ja-JP" sz="1200" b="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V</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より左室流出路圧較差</a:t>
            </a:r>
            <a:r>
              <a:rPr kumimoji="1" lang="en-US" altLang="ja-JP" sz="1200" b="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pressure </a:t>
            </a:r>
            <a:r>
              <a:rPr kumimoji="1" lang="en-US" altLang="ja-JP" sz="1200" kern="1200" dirty="0" err="1" smtClean="0">
                <a:solidFill>
                  <a:schemeClr val="tx1"/>
                </a:solidFill>
                <a:effectLst/>
                <a:latin typeface="+mn-lt"/>
                <a:ea typeface="+mn-ea"/>
                <a:cs typeface="+mn-cs"/>
              </a:rPr>
              <a:t>gradient</a:t>
            </a:r>
            <a:r>
              <a:rPr kumimoji="1" lang="en-US" altLang="ja-JP" sz="1200" b="0" kern="1200" dirty="0" err="1" smtClean="0">
                <a:solidFill>
                  <a:schemeClr val="tx1"/>
                </a:solidFill>
                <a:effectLst/>
                <a:latin typeface="+mn-lt"/>
                <a:ea typeface="+mn-ea"/>
                <a:cs typeface="+mn-cs"/>
              </a:rPr>
              <a:t>:Δ</a:t>
            </a:r>
            <a:r>
              <a:rPr kumimoji="1" lang="en-US" altLang="ja-JP" sz="1200" b="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P</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が推定でき</a:t>
            </a:r>
            <a:r>
              <a:rPr kumimoji="1" lang="en-US" altLang="ja-JP" sz="1200" b="0" kern="1200" dirty="0" smtClean="0">
                <a:solidFill>
                  <a:schemeClr val="tx1"/>
                </a:solidFill>
                <a:effectLst/>
                <a:latin typeface="+mn-lt"/>
                <a:ea typeface="+mn-ea"/>
                <a:cs typeface="+mn-cs"/>
              </a:rPr>
              <a:t>(</a:t>
            </a:r>
            <a:r>
              <a:rPr kumimoji="1" lang="en-US" altLang="ja-JP" sz="1200" b="0" kern="1200" dirty="0" err="1" smtClean="0">
                <a:solidFill>
                  <a:schemeClr val="tx1"/>
                </a:solidFill>
                <a:effectLst/>
                <a:latin typeface="+mn-lt"/>
                <a:ea typeface="+mn-ea"/>
                <a:cs typeface="+mn-cs"/>
              </a:rPr>
              <a:t>Δ</a:t>
            </a:r>
            <a:r>
              <a:rPr kumimoji="1" lang="en-US" altLang="ja-JP" sz="1200" b="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P </a:t>
            </a:r>
            <a:r>
              <a:rPr kumimoji="1" lang="en-US" altLang="ja-JP" sz="1200" b="0" kern="1200" dirty="0" smtClean="0">
                <a:solidFill>
                  <a:schemeClr val="tx1"/>
                </a:solidFill>
                <a:effectLst/>
                <a:latin typeface="+mn-lt"/>
                <a:ea typeface="+mn-ea"/>
                <a:cs typeface="+mn-cs"/>
              </a:rPr>
              <a:t>= 4</a:t>
            </a:r>
            <a:r>
              <a:rPr kumimoji="1" lang="en-US" altLang="ja-JP" sz="1200" kern="1200" dirty="0" smtClean="0">
                <a:solidFill>
                  <a:schemeClr val="tx1"/>
                </a:solidFill>
                <a:effectLst/>
                <a:latin typeface="+mn-lt"/>
                <a:ea typeface="+mn-ea"/>
                <a:cs typeface="+mn-cs"/>
              </a:rPr>
              <a:t>V</a:t>
            </a:r>
            <a:r>
              <a:rPr kumimoji="1" lang="en-US" altLang="ja-JP" sz="1200" b="0" kern="1200" dirty="0" smtClean="0">
                <a:solidFill>
                  <a:schemeClr val="tx1"/>
                </a:solidFill>
                <a:effectLst/>
                <a:latin typeface="+mn-lt"/>
                <a:ea typeface="+mn-ea"/>
                <a:cs typeface="+mn-cs"/>
              </a:rPr>
              <a:t>2)175),</a:t>
            </a:r>
            <a:r>
              <a:rPr kumimoji="1" lang="ja-JP" altLang="en-US" sz="1200" b="0" kern="1200" dirty="0" smtClean="0">
                <a:solidFill>
                  <a:schemeClr val="tx1"/>
                </a:solidFill>
                <a:effectLst/>
                <a:latin typeface="+mn-lt"/>
                <a:ea typeface="+mn-ea"/>
                <a:cs typeface="+mn-cs"/>
              </a:rPr>
              <a:t>心臓カテ ーテル法で求めた圧較差と良好な一致を示す </a:t>
            </a:r>
            <a:r>
              <a:rPr kumimoji="1" lang="en-US" altLang="ja-JP" sz="1200" b="0" kern="1200" dirty="0" smtClean="0">
                <a:solidFill>
                  <a:schemeClr val="tx1"/>
                </a:solidFill>
                <a:effectLst/>
                <a:latin typeface="+mn-lt"/>
                <a:ea typeface="+mn-ea"/>
                <a:cs typeface="+mn-cs"/>
              </a:rPr>
              <a:t>176).</a:t>
            </a:r>
            <a:r>
              <a:rPr kumimoji="1" lang="ja-JP" altLang="en-US" sz="1200" b="0" kern="1200" dirty="0" smtClean="0">
                <a:solidFill>
                  <a:schemeClr val="tx1"/>
                </a:solidFill>
                <a:effectLst/>
                <a:latin typeface="+mn-lt"/>
                <a:ea typeface="+mn-ea"/>
                <a:cs typeface="+mn-cs"/>
              </a:rPr>
              <a:t>左室 流出路血流速波形は僧帽弁逆流血流速波形と酷似する が</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前者は大動脈弁開放時から大動脈弁閉鎖時まで</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後 者は僧帽弁閉鎖から僧帽弁開放まで持続し</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持続時間の 違いで鑑別する</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しかし</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両者の血流信号が重なり</a:t>
            </a:r>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鑑 別が困難な場合は </a:t>
            </a:r>
            <a:r>
              <a:rPr kumimoji="1" lang="en-US" altLang="ja-JP" sz="1200" kern="1200" dirty="0" smtClean="0">
                <a:solidFill>
                  <a:schemeClr val="tx1"/>
                </a:solidFill>
                <a:effectLst/>
                <a:latin typeface="+mn-lt"/>
                <a:ea typeface="+mn-ea"/>
                <a:cs typeface="+mn-cs"/>
              </a:rPr>
              <a:t>high PRF</a:t>
            </a:r>
            <a:r>
              <a:rPr kumimoji="1" lang="en-US" altLang="ja-JP" sz="1200" b="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pulse repetition frequency</a:t>
            </a:r>
            <a:r>
              <a:rPr kumimoji="1" lang="en-US" altLang="ja-JP" sz="1200" b="0" kern="1200" dirty="0" smtClean="0">
                <a:solidFill>
                  <a:schemeClr val="tx1"/>
                </a:solidFill>
                <a:effectLst/>
                <a:latin typeface="+mn-lt"/>
                <a:ea typeface="+mn-ea"/>
                <a:cs typeface="+mn-cs"/>
              </a:rPr>
              <a:t>) </a:t>
            </a:r>
            <a:r>
              <a:rPr kumimoji="1" lang="ja-JP" altLang="en-US" sz="1200" b="0" kern="1200" dirty="0" smtClean="0">
                <a:solidFill>
                  <a:schemeClr val="tx1"/>
                </a:solidFill>
                <a:effectLst/>
                <a:latin typeface="+mn-lt"/>
                <a:ea typeface="+mn-ea"/>
                <a:cs typeface="+mn-cs"/>
              </a:rPr>
              <a:t>法や経食道エコー法が役立つ</a:t>
            </a:r>
            <a:r>
              <a:rPr kumimoji="1" lang="en-US" altLang="ja-JP" sz="1200" b="0" kern="1200" dirty="0" smtClean="0">
                <a:solidFill>
                  <a:schemeClr val="tx1"/>
                </a:solidFill>
                <a:effectLst/>
                <a:latin typeface="+mn-lt"/>
                <a:ea typeface="+mn-ea"/>
                <a:cs typeface="+mn-cs"/>
              </a:rPr>
              <a:t>. </a:t>
            </a:r>
            <a:endParaRPr lang="ja-JP" altLang="en-US" smtClean="0"/>
          </a:p>
          <a:p>
            <a:endParaRPr kumimoji="1" lang="ja-JP" altLang="en-US"/>
          </a:p>
        </p:txBody>
      </p:sp>
      <p:sp>
        <p:nvSpPr>
          <p:cNvPr id="4" name="スライド番号プレースホルダー 3"/>
          <p:cNvSpPr>
            <a:spLocks noGrp="1"/>
          </p:cNvSpPr>
          <p:nvPr>
            <p:ph type="sldNum" sz="quarter" idx="10"/>
          </p:nvPr>
        </p:nvSpPr>
        <p:spPr/>
        <p:txBody>
          <a:bodyPr/>
          <a:lstStyle/>
          <a:p>
            <a:fld id="{4F2EDC1A-87AB-D044-85F6-7F5F0F8E221D}" type="slidenum">
              <a:rPr kumimoji="1" lang="ja-JP" altLang="en-US" smtClean="0"/>
              <a:t>12</a:t>
            </a:fld>
            <a:endParaRPr kumimoji="1" lang="ja-JP" altLang="en-US"/>
          </a:p>
        </p:txBody>
      </p:sp>
    </p:spTree>
    <p:extLst>
      <p:ext uri="{BB962C8B-B14F-4D97-AF65-F5344CB8AC3E}">
        <p14:creationId xmlns:p14="http://schemas.microsoft.com/office/powerpoint/2010/main" val="86046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FB7C8EC-8C60-A047-A6A8-A853BB48FE26}" type="datetimeFigureOut">
              <a:rPr kumimoji="1" lang="ja-JP" altLang="en-US" smtClean="0"/>
              <a:t>16/04/07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8AF443-4FF5-CC4E-9A88-D47434B38973}" type="slidenum">
              <a:rPr kumimoji="1" lang="ja-JP" altLang="en-US" smtClean="0"/>
              <a:t>‹#›</a:t>
            </a:fld>
            <a:endParaRPr kumimoji="1" lang="ja-JP" altLang="en-US"/>
          </a:p>
        </p:txBody>
      </p:sp>
    </p:spTree>
    <p:extLst>
      <p:ext uri="{BB962C8B-B14F-4D97-AF65-F5344CB8AC3E}">
        <p14:creationId xmlns:p14="http://schemas.microsoft.com/office/powerpoint/2010/main" val="126167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FB7C8EC-8C60-A047-A6A8-A853BB48FE26}" type="datetimeFigureOut">
              <a:rPr kumimoji="1" lang="ja-JP" altLang="en-US" smtClean="0"/>
              <a:t>16/04/07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8AF443-4FF5-CC4E-9A88-D47434B38973}" type="slidenum">
              <a:rPr kumimoji="1" lang="ja-JP" altLang="en-US" smtClean="0"/>
              <a:t>‹#›</a:t>
            </a:fld>
            <a:endParaRPr kumimoji="1" lang="ja-JP" altLang="en-US"/>
          </a:p>
        </p:txBody>
      </p:sp>
    </p:spTree>
    <p:extLst>
      <p:ext uri="{BB962C8B-B14F-4D97-AF65-F5344CB8AC3E}">
        <p14:creationId xmlns:p14="http://schemas.microsoft.com/office/powerpoint/2010/main" val="191460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FB7C8EC-8C60-A047-A6A8-A853BB48FE26}" type="datetimeFigureOut">
              <a:rPr kumimoji="1" lang="ja-JP" altLang="en-US" smtClean="0"/>
              <a:t>16/04/07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8AF443-4FF5-CC4E-9A88-D47434B38973}" type="slidenum">
              <a:rPr kumimoji="1" lang="ja-JP" altLang="en-US" smtClean="0"/>
              <a:t>‹#›</a:t>
            </a:fld>
            <a:endParaRPr kumimoji="1" lang="ja-JP" altLang="en-US"/>
          </a:p>
        </p:txBody>
      </p:sp>
    </p:spTree>
    <p:extLst>
      <p:ext uri="{BB962C8B-B14F-4D97-AF65-F5344CB8AC3E}">
        <p14:creationId xmlns:p14="http://schemas.microsoft.com/office/powerpoint/2010/main" val="189739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FB7C8EC-8C60-A047-A6A8-A853BB48FE26}" type="datetimeFigureOut">
              <a:rPr kumimoji="1" lang="ja-JP" altLang="en-US" smtClean="0"/>
              <a:t>16/04/07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8AF443-4FF5-CC4E-9A88-D47434B38973}" type="slidenum">
              <a:rPr kumimoji="1" lang="ja-JP" altLang="en-US" smtClean="0"/>
              <a:t>‹#›</a:t>
            </a:fld>
            <a:endParaRPr kumimoji="1" lang="ja-JP" altLang="en-US"/>
          </a:p>
        </p:txBody>
      </p:sp>
    </p:spTree>
    <p:extLst>
      <p:ext uri="{BB962C8B-B14F-4D97-AF65-F5344CB8AC3E}">
        <p14:creationId xmlns:p14="http://schemas.microsoft.com/office/powerpoint/2010/main" val="3500447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FB7C8EC-8C60-A047-A6A8-A853BB48FE26}" type="datetimeFigureOut">
              <a:rPr kumimoji="1" lang="ja-JP" altLang="en-US" smtClean="0"/>
              <a:t>16/04/07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8AF443-4FF5-CC4E-9A88-D47434B38973}" type="slidenum">
              <a:rPr kumimoji="1" lang="ja-JP" altLang="en-US" smtClean="0"/>
              <a:t>‹#›</a:t>
            </a:fld>
            <a:endParaRPr kumimoji="1" lang="ja-JP" altLang="en-US"/>
          </a:p>
        </p:txBody>
      </p:sp>
    </p:spTree>
    <p:extLst>
      <p:ext uri="{BB962C8B-B14F-4D97-AF65-F5344CB8AC3E}">
        <p14:creationId xmlns:p14="http://schemas.microsoft.com/office/powerpoint/2010/main" val="110142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FB7C8EC-8C60-A047-A6A8-A853BB48FE26}" type="datetimeFigureOut">
              <a:rPr kumimoji="1" lang="ja-JP" altLang="en-US" smtClean="0"/>
              <a:t>16/04/07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8AF443-4FF5-CC4E-9A88-D47434B38973}" type="slidenum">
              <a:rPr kumimoji="1" lang="ja-JP" altLang="en-US" smtClean="0"/>
              <a:t>‹#›</a:t>
            </a:fld>
            <a:endParaRPr kumimoji="1" lang="ja-JP" altLang="en-US"/>
          </a:p>
        </p:txBody>
      </p:sp>
    </p:spTree>
    <p:extLst>
      <p:ext uri="{BB962C8B-B14F-4D97-AF65-F5344CB8AC3E}">
        <p14:creationId xmlns:p14="http://schemas.microsoft.com/office/powerpoint/2010/main" val="91873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FB7C8EC-8C60-A047-A6A8-A853BB48FE26}" type="datetimeFigureOut">
              <a:rPr kumimoji="1" lang="ja-JP" altLang="en-US" smtClean="0"/>
              <a:t>16/04/07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98AF443-4FF5-CC4E-9A88-D47434B38973}" type="slidenum">
              <a:rPr kumimoji="1" lang="ja-JP" altLang="en-US" smtClean="0"/>
              <a:t>‹#›</a:t>
            </a:fld>
            <a:endParaRPr kumimoji="1" lang="ja-JP" altLang="en-US"/>
          </a:p>
        </p:txBody>
      </p:sp>
    </p:spTree>
    <p:extLst>
      <p:ext uri="{BB962C8B-B14F-4D97-AF65-F5344CB8AC3E}">
        <p14:creationId xmlns:p14="http://schemas.microsoft.com/office/powerpoint/2010/main" val="7862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FB7C8EC-8C60-A047-A6A8-A853BB48FE26}" type="datetimeFigureOut">
              <a:rPr kumimoji="1" lang="ja-JP" altLang="en-US" smtClean="0"/>
              <a:t>16/04/07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98AF443-4FF5-CC4E-9A88-D47434B38973}" type="slidenum">
              <a:rPr kumimoji="1" lang="ja-JP" altLang="en-US" smtClean="0"/>
              <a:t>‹#›</a:t>
            </a:fld>
            <a:endParaRPr kumimoji="1" lang="ja-JP" altLang="en-US"/>
          </a:p>
        </p:txBody>
      </p:sp>
    </p:spTree>
    <p:extLst>
      <p:ext uri="{BB962C8B-B14F-4D97-AF65-F5344CB8AC3E}">
        <p14:creationId xmlns:p14="http://schemas.microsoft.com/office/powerpoint/2010/main" val="286749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FB7C8EC-8C60-A047-A6A8-A853BB48FE26}" type="datetimeFigureOut">
              <a:rPr kumimoji="1" lang="ja-JP" altLang="en-US" smtClean="0"/>
              <a:t>16/04/07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98AF443-4FF5-CC4E-9A88-D47434B38973}" type="slidenum">
              <a:rPr kumimoji="1" lang="ja-JP" altLang="en-US" smtClean="0"/>
              <a:t>‹#›</a:t>
            </a:fld>
            <a:endParaRPr kumimoji="1" lang="ja-JP" altLang="en-US"/>
          </a:p>
        </p:txBody>
      </p:sp>
    </p:spTree>
    <p:extLst>
      <p:ext uri="{BB962C8B-B14F-4D97-AF65-F5344CB8AC3E}">
        <p14:creationId xmlns:p14="http://schemas.microsoft.com/office/powerpoint/2010/main" val="34001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FB7C8EC-8C60-A047-A6A8-A853BB48FE26}" type="datetimeFigureOut">
              <a:rPr kumimoji="1" lang="ja-JP" altLang="en-US" smtClean="0"/>
              <a:t>16/04/07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8AF443-4FF5-CC4E-9A88-D47434B38973}" type="slidenum">
              <a:rPr kumimoji="1" lang="ja-JP" altLang="en-US" smtClean="0"/>
              <a:t>‹#›</a:t>
            </a:fld>
            <a:endParaRPr kumimoji="1" lang="ja-JP" altLang="en-US"/>
          </a:p>
        </p:txBody>
      </p:sp>
    </p:spTree>
    <p:extLst>
      <p:ext uri="{BB962C8B-B14F-4D97-AF65-F5344CB8AC3E}">
        <p14:creationId xmlns:p14="http://schemas.microsoft.com/office/powerpoint/2010/main" val="167476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FB7C8EC-8C60-A047-A6A8-A853BB48FE26}" type="datetimeFigureOut">
              <a:rPr kumimoji="1" lang="ja-JP" altLang="en-US" smtClean="0"/>
              <a:t>16/04/07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8AF443-4FF5-CC4E-9A88-D47434B38973}" type="slidenum">
              <a:rPr kumimoji="1" lang="ja-JP" altLang="en-US" smtClean="0"/>
              <a:t>‹#›</a:t>
            </a:fld>
            <a:endParaRPr kumimoji="1" lang="ja-JP" altLang="en-US"/>
          </a:p>
        </p:txBody>
      </p:sp>
    </p:spTree>
    <p:extLst>
      <p:ext uri="{BB962C8B-B14F-4D97-AF65-F5344CB8AC3E}">
        <p14:creationId xmlns:p14="http://schemas.microsoft.com/office/powerpoint/2010/main" val="21110897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7C8EC-8C60-A047-A6A8-A853BB48FE26}" type="datetimeFigureOut">
              <a:rPr kumimoji="1" lang="ja-JP" altLang="en-US" smtClean="0"/>
              <a:t>16/04/07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AF443-4FF5-CC4E-9A88-D47434B38973}" type="slidenum">
              <a:rPr kumimoji="1" lang="ja-JP" altLang="en-US" smtClean="0"/>
              <a:t>‹#›</a:t>
            </a:fld>
            <a:endParaRPr kumimoji="1" lang="ja-JP" altLang="en-US"/>
          </a:p>
        </p:txBody>
      </p:sp>
    </p:spTree>
    <p:extLst>
      <p:ext uri="{BB962C8B-B14F-4D97-AF65-F5344CB8AC3E}">
        <p14:creationId xmlns:p14="http://schemas.microsoft.com/office/powerpoint/2010/main" val="2899139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6.png"/><Relationship Id="rId1" Type="http://schemas.microsoft.com/office/2007/relationships/media" Target="../media/media1.mp4"/><Relationship Id="rId2" Type="http://schemas.openxmlformats.org/officeDocument/2006/relationships/video" Target="../media/media1.mp4"/></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肥大型心筋症</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8238247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0868" y="0"/>
            <a:ext cx="7945931" cy="1143000"/>
          </a:xfrm>
        </p:spPr>
        <p:txBody>
          <a:bodyPr/>
          <a:lstStyle/>
          <a:p>
            <a:r>
              <a:rPr kumimoji="1" lang="ja-JP" altLang="en-US" dirty="0" smtClean="0"/>
              <a:t>身体所見</a:t>
            </a:r>
            <a:endParaRPr kumimoji="1" lang="ja-JP" altLang="en-US" dirty="0"/>
          </a:p>
        </p:txBody>
      </p:sp>
      <p:sp>
        <p:nvSpPr>
          <p:cNvPr id="3" name="コンテンツ プレースホルダー 2"/>
          <p:cNvSpPr>
            <a:spLocks noGrp="1"/>
          </p:cNvSpPr>
          <p:nvPr>
            <p:ph idx="1"/>
          </p:nvPr>
        </p:nvSpPr>
        <p:spPr>
          <a:xfrm>
            <a:off x="457200" y="1137855"/>
            <a:ext cx="8229600" cy="2496223"/>
          </a:xfrm>
        </p:spPr>
        <p:txBody>
          <a:bodyPr>
            <a:normAutofit/>
          </a:bodyPr>
          <a:lstStyle/>
          <a:p>
            <a:r>
              <a:rPr lang="ja-JP" altLang="en-US" dirty="0" smtClean="0"/>
              <a:t>第</a:t>
            </a:r>
            <a:r>
              <a:rPr lang="en-US" altLang="ja-JP" dirty="0" smtClean="0"/>
              <a:t>4</a:t>
            </a:r>
            <a:r>
              <a:rPr lang="ja-JP" altLang="en-US" dirty="0" smtClean="0"/>
              <a:t>肋間胸骨左縁</a:t>
            </a:r>
            <a:r>
              <a:rPr kumimoji="1" lang="ja-JP" altLang="en-US" dirty="0" smtClean="0"/>
              <a:t>に駆出性心雑音（閉塞性）</a:t>
            </a:r>
            <a:endParaRPr kumimoji="1" lang="en-US" altLang="ja-JP" dirty="0" smtClean="0"/>
          </a:p>
          <a:p>
            <a:r>
              <a:rPr lang="ja-JP" altLang="en-US" dirty="0" smtClean="0"/>
              <a:t>心尖部に</a:t>
            </a:r>
            <a:r>
              <a:rPr lang="en-US" altLang="ja-JP" dirty="0" err="1" smtClean="0"/>
              <a:t>Pansystolic</a:t>
            </a:r>
            <a:r>
              <a:rPr lang="en-US" altLang="ja-JP" dirty="0" smtClean="0"/>
              <a:t> murmur</a:t>
            </a:r>
            <a:r>
              <a:rPr lang="ja-JP" altLang="en-US" dirty="0" smtClean="0"/>
              <a:t>（</a:t>
            </a:r>
            <a:r>
              <a:rPr lang="en-US" altLang="ja-JP" dirty="0" smtClean="0"/>
              <a:t>MR</a:t>
            </a:r>
            <a:r>
              <a:rPr lang="ja-JP" altLang="en-US" dirty="0" smtClean="0"/>
              <a:t>合併例）</a:t>
            </a:r>
            <a:endParaRPr lang="en-US" altLang="ja-JP" dirty="0" smtClean="0"/>
          </a:p>
          <a:p>
            <a:r>
              <a:rPr lang="ja-JP" altLang="en-US" dirty="0" smtClean="0"/>
              <a:t>心尖</a:t>
            </a:r>
            <a:r>
              <a:rPr kumimoji="1" lang="ja-JP" altLang="en-US" dirty="0" smtClean="0"/>
              <a:t>拍動の増大</a:t>
            </a:r>
            <a:endParaRPr kumimoji="1" lang="en-US" altLang="ja-JP" dirty="0" smtClean="0"/>
          </a:p>
          <a:p>
            <a:r>
              <a:rPr lang="ja-JP" altLang="en-US" dirty="0" smtClean="0"/>
              <a:t>体位（前負荷・後負荷）に伴う心雑音の変化</a:t>
            </a:r>
            <a:endParaRPr kumimoji="1" lang="ja-JP" altLang="en-US" dirty="0"/>
          </a:p>
        </p:txBody>
      </p:sp>
      <p:sp>
        <p:nvSpPr>
          <p:cNvPr id="4" name="タイトル 1"/>
          <p:cNvSpPr txBox="1">
            <a:spLocks/>
          </p:cNvSpPr>
          <p:nvPr/>
        </p:nvSpPr>
        <p:spPr>
          <a:xfrm>
            <a:off x="609600" y="3559838"/>
            <a:ext cx="7945674"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心電図</a:t>
            </a:r>
            <a:endParaRPr lang="ja-JP" altLang="en-US" dirty="0"/>
          </a:p>
        </p:txBody>
      </p:sp>
      <p:sp>
        <p:nvSpPr>
          <p:cNvPr id="5" name="コンテンツ プレースホルダー 2"/>
          <p:cNvSpPr txBox="1">
            <a:spLocks/>
          </p:cNvSpPr>
          <p:nvPr/>
        </p:nvSpPr>
        <p:spPr>
          <a:xfrm>
            <a:off x="609600" y="4702838"/>
            <a:ext cx="8229600" cy="24962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ja-JP" altLang="en-US" dirty="0"/>
              <a:t>左室肥大所見、異常</a:t>
            </a:r>
            <a:r>
              <a:rPr lang="en-US" altLang="ja-JP" dirty="0"/>
              <a:t>Q</a:t>
            </a:r>
            <a:r>
              <a:rPr lang="ja-JP" altLang="en-US" dirty="0"/>
              <a:t>波、</a:t>
            </a:r>
            <a:r>
              <a:rPr lang="en-US" altLang="ja-JP" dirty="0"/>
              <a:t>ST-T</a:t>
            </a:r>
            <a:r>
              <a:rPr lang="ja-JP" altLang="en-US" dirty="0"/>
              <a:t>異常、</a:t>
            </a:r>
            <a:r>
              <a:rPr lang="en-US" altLang="ja-JP" dirty="0"/>
              <a:t>Giant negative T</a:t>
            </a:r>
            <a:r>
              <a:rPr lang="ja-JP" altLang="en-US" dirty="0"/>
              <a:t>波、心室内伝導障害</a:t>
            </a:r>
            <a:r>
              <a:rPr lang="ja-JP" altLang="en-US" dirty="0" smtClean="0"/>
              <a:t>など。</a:t>
            </a:r>
            <a:endParaRPr lang="en-US" altLang="ja-JP" dirty="0"/>
          </a:p>
          <a:p>
            <a:r>
              <a:rPr lang="ja-JP" altLang="en-US" dirty="0"/>
              <a:t>所見は多様で非特異的。</a:t>
            </a:r>
            <a:endParaRPr lang="en-US" altLang="ja-JP" dirty="0"/>
          </a:p>
        </p:txBody>
      </p:sp>
    </p:spTree>
    <p:extLst>
      <p:ext uri="{BB962C8B-B14F-4D97-AF65-F5344CB8AC3E}">
        <p14:creationId xmlns:p14="http://schemas.microsoft.com/office/powerpoint/2010/main" val="33318406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rotWithShape="1">
          <a:blip r:embed="rId3"/>
          <a:srcRect l="9623" t="17462" r="8546" b="9808"/>
          <a:stretch/>
        </p:blipFill>
        <p:spPr bwMode="auto">
          <a:xfrm>
            <a:off x="969122" y="685232"/>
            <a:ext cx="6967653" cy="6002807"/>
          </a:xfrm>
          <a:prstGeom prst="rect">
            <a:avLst/>
          </a:prstGeom>
          <a:noFill/>
          <a:ln w="1">
            <a:noFill/>
            <a:miter lim="800000"/>
            <a:headEnd/>
            <a:tailEnd type="none" w="med" len="med"/>
          </a:ln>
          <a:effectLst/>
        </p:spPr>
      </p:pic>
      <p:sp>
        <p:nvSpPr>
          <p:cNvPr id="2" name="タイトル 1"/>
          <p:cNvSpPr>
            <a:spLocks noGrp="1"/>
          </p:cNvSpPr>
          <p:nvPr>
            <p:ph type="title"/>
          </p:nvPr>
        </p:nvSpPr>
        <p:spPr>
          <a:xfrm>
            <a:off x="457200" y="88752"/>
            <a:ext cx="8229600" cy="1143000"/>
          </a:xfrm>
        </p:spPr>
        <p:txBody>
          <a:bodyPr/>
          <a:lstStyle/>
          <a:p>
            <a:r>
              <a:rPr kumimoji="1" lang="ja-JP" altLang="en-US" dirty="0" smtClean="0"/>
              <a:t>心電図</a:t>
            </a:r>
            <a:endParaRPr kumimoji="1" lang="ja-JP" altLang="en-US" dirty="0"/>
          </a:p>
        </p:txBody>
      </p:sp>
    </p:spTree>
    <p:extLst>
      <p:ext uri="{BB962C8B-B14F-4D97-AF65-F5344CB8AC3E}">
        <p14:creationId xmlns:p14="http://schemas.microsoft.com/office/powerpoint/2010/main" val="6419443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エコー</a:t>
            </a:r>
            <a:endParaRPr kumimoji="1" lang="ja-JP" altLang="en-US" dirty="0"/>
          </a:p>
        </p:txBody>
      </p:sp>
      <p:sp>
        <p:nvSpPr>
          <p:cNvPr id="3" name="コンテンツ プレースホルダー 2"/>
          <p:cNvSpPr>
            <a:spLocks noGrp="1"/>
          </p:cNvSpPr>
          <p:nvPr>
            <p:ph sz="half" idx="1"/>
          </p:nvPr>
        </p:nvSpPr>
        <p:spPr/>
        <p:txBody>
          <a:bodyPr>
            <a:normAutofit fontScale="92500" lnSpcReduction="10000"/>
          </a:bodyPr>
          <a:lstStyle/>
          <a:p>
            <a:r>
              <a:rPr kumimoji="1" lang="ja-JP" altLang="en-US" dirty="0" smtClean="0"/>
              <a:t>心肥大所見</a:t>
            </a:r>
            <a:endParaRPr kumimoji="1" lang="en-US" altLang="ja-JP" dirty="0" smtClean="0"/>
          </a:p>
          <a:p>
            <a:pPr marL="0" indent="0">
              <a:buNone/>
            </a:pPr>
            <a:r>
              <a:rPr kumimoji="1" lang="en-US" altLang="ja-JP" dirty="0" smtClean="0"/>
              <a:t>(</a:t>
            </a:r>
            <a:r>
              <a:rPr kumimoji="1" lang="ja-JP" altLang="en-US" dirty="0" smtClean="0"/>
              <a:t>左室壁厚＞</a:t>
            </a:r>
            <a:r>
              <a:rPr kumimoji="1" lang="en-US" altLang="ja-JP" dirty="0" smtClean="0"/>
              <a:t>15mm)</a:t>
            </a:r>
          </a:p>
          <a:p>
            <a:r>
              <a:rPr kumimoji="1" lang="en-US" altLang="ja-JP" dirty="0" smtClean="0"/>
              <a:t> </a:t>
            </a:r>
            <a:r>
              <a:rPr lang="ja-JP" altLang="en-US" dirty="0" smtClean="0"/>
              <a:t>心室中隔壁</a:t>
            </a:r>
            <a:r>
              <a:rPr lang="en-US" altLang="ja-JP" dirty="0" smtClean="0"/>
              <a:t>/</a:t>
            </a:r>
          </a:p>
          <a:p>
            <a:pPr marL="0" indent="0">
              <a:buNone/>
            </a:pPr>
            <a:r>
              <a:rPr lang="en-US" altLang="ja-JP" dirty="0" smtClean="0"/>
              <a:t>     </a:t>
            </a:r>
            <a:r>
              <a:rPr lang="ja-JP" altLang="en-US" dirty="0" smtClean="0"/>
              <a:t>左室後壁厚</a:t>
            </a:r>
            <a:r>
              <a:rPr lang="en-US" altLang="ja-JP" dirty="0" smtClean="0"/>
              <a:t> </a:t>
            </a:r>
            <a:r>
              <a:rPr lang="ja-JP" altLang="en-US" dirty="0" smtClean="0"/>
              <a:t>＞</a:t>
            </a:r>
            <a:r>
              <a:rPr lang="en-US" altLang="ja-JP" dirty="0"/>
              <a:t>1.3</a:t>
            </a:r>
            <a:r>
              <a:rPr lang="ja-JP" altLang="en-US" dirty="0"/>
              <a:t>＝</a:t>
            </a:r>
            <a:r>
              <a:rPr lang="en-US" altLang="ja-JP" dirty="0"/>
              <a:t>ASH</a:t>
            </a:r>
          </a:p>
          <a:p>
            <a:r>
              <a:rPr lang="ja-JP" altLang="en-US" dirty="0"/>
              <a:t>僧帽弁収縮期前方</a:t>
            </a:r>
            <a:r>
              <a:rPr lang="ja-JP" altLang="en-US" dirty="0" smtClean="0"/>
              <a:t>運動</a:t>
            </a:r>
            <a:endParaRPr lang="en-US" altLang="ja-JP" dirty="0" smtClean="0"/>
          </a:p>
          <a:p>
            <a:pPr marL="0" indent="0">
              <a:buNone/>
            </a:pPr>
            <a:r>
              <a:rPr lang="en-US" altLang="ja-JP" dirty="0" smtClean="0"/>
              <a:t>(</a:t>
            </a:r>
            <a:r>
              <a:rPr lang="ja-JP" altLang="en-US" dirty="0"/>
              <a:t>＝</a:t>
            </a:r>
            <a:r>
              <a:rPr lang="en-US" altLang="ja-JP" dirty="0"/>
              <a:t>SAM);HOCM</a:t>
            </a:r>
            <a:r>
              <a:rPr lang="ja-JP" altLang="en-US" dirty="0" smtClean="0"/>
              <a:t>示唆</a:t>
            </a:r>
            <a:endParaRPr kumimoji="1" lang="en-US" altLang="ja-JP" dirty="0" smtClean="0"/>
          </a:p>
          <a:p>
            <a:r>
              <a:rPr lang="ja-JP" altLang="en-US" dirty="0" smtClean="0"/>
              <a:t>左室流出路</a:t>
            </a:r>
            <a:r>
              <a:rPr lang="ja-JP" altLang="en-US" dirty="0" smtClean="0"/>
              <a:t>狭窄</a:t>
            </a:r>
            <a:endParaRPr lang="en-US" altLang="ja-JP" dirty="0" smtClean="0"/>
          </a:p>
          <a:p>
            <a:r>
              <a:rPr lang="ja-JP" altLang="en-US" dirty="0"/>
              <a:t>安静時左室流出路圧較差</a:t>
            </a:r>
            <a:r>
              <a:rPr lang="en-US" altLang="ja-JP" dirty="0"/>
              <a:t>30mmHg</a:t>
            </a:r>
            <a:r>
              <a:rPr lang="ja-JP" altLang="en-US" dirty="0"/>
              <a:t>以上</a:t>
            </a:r>
            <a:r>
              <a:rPr kumimoji="1" lang="ja-JP" altLang="en-US" dirty="0" smtClean="0"/>
              <a:t>で</a:t>
            </a:r>
            <a:r>
              <a:rPr kumimoji="1" lang="en-US" altLang="ja-JP" dirty="0" smtClean="0"/>
              <a:t>HOCM</a:t>
            </a:r>
            <a:endParaRPr kumimoji="1" lang="en-US" altLang="ja-JP" dirty="0" smtClean="0"/>
          </a:p>
          <a:p>
            <a:r>
              <a:rPr lang="ja-JP" altLang="en-US" dirty="0" smtClean="0"/>
              <a:t>拡張能の評価</a:t>
            </a:r>
            <a:endParaRPr lang="en-US" altLang="ja-JP" dirty="0" smtClean="0"/>
          </a:p>
          <a:p>
            <a:endParaRPr kumimoji="1" lang="ja-JP" altLang="en-US" dirty="0"/>
          </a:p>
        </p:txBody>
      </p:sp>
      <p:sp>
        <p:nvSpPr>
          <p:cNvPr id="6" name="コンテンツ プレースホルダー 5"/>
          <p:cNvSpPr>
            <a:spLocks noGrp="1"/>
          </p:cNvSpPr>
          <p:nvPr>
            <p:ph sz="half" idx="2"/>
          </p:nvPr>
        </p:nvSpPr>
        <p:spPr/>
        <p:txBody>
          <a:bodyPr>
            <a:normAutofit fontScale="92500" lnSpcReduction="10000"/>
          </a:bodyPr>
          <a:lstStyle/>
          <a:p>
            <a:endParaRPr kumimoji="1" lang="ja-JP" altLang="en-US"/>
          </a:p>
        </p:txBody>
      </p:sp>
    </p:spTree>
    <p:extLst>
      <p:ext uri="{BB962C8B-B14F-4D97-AF65-F5344CB8AC3E}">
        <p14:creationId xmlns:p14="http://schemas.microsoft.com/office/powerpoint/2010/main" val="26424531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胸部</a:t>
            </a:r>
            <a:r>
              <a:rPr kumimoji="1" lang="en-US" altLang="ja-JP" dirty="0" err="1" smtClean="0"/>
              <a:t>Xp</a:t>
            </a:r>
            <a:endParaRPr kumimoji="1" lang="ja-JP" altLang="en-US" dirty="0"/>
          </a:p>
        </p:txBody>
      </p:sp>
      <p:sp>
        <p:nvSpPr>
          <p:cNvPr id="3" name="コンテンツ プレースホルダー 2"/>
          <p:cNvSpPr>
            <a:spLocks noGrp="1"/>
          </p:cNvSpPr>
          <p:nvPr>
            <p:ph idx="1"/>
          </p:nvPr>
        </p:nvSpPr>
        <p:spPr>
          <a:xfrm>
            <a:off x="5739806" y="1600200"/>
            <a:ext cx="2946994" cy="4981510"/>
          </a:xfrm>
        </p:spPr>
        <p:txBody>
          <a:bodyPr/>
          <a:lstStyle/>
          <a:p>
            <a:r>
              <a:rPr kumimoji="1" lang="en-US" altLang="ja-JP" dirty="0" smtClean="0"/>
              <a:t>CTR</a:t>
            </a:r>
            <a:r>
              <a:rPr kumimoji="1" lang="ja-JP" altLang="en-US" dirty="0" smtClean="0"/>
              <a:t>の拡大</a:t>
            </a:r>
            <a:endParaRPr kumimoji="1" lang="en-US" altLang="ja-JP" dirty="0" smtClean="0"/>
          </a:p>
          <a:p>
            <a:r>
              <a:rPr lang="ja-JP" altLang="en-US" dirty="0" smtClean="0"/>
              <a:t>肺門部血管陰影の増強</a:t>
            </a:r>
            <a:endParaRPr kumimoji="1" lang="ja-JP" altLang="en-US" dirty="0"/>
          </a:p>
        </p:txBody>
      </p:sp>
      <p:pic>
        <p:nvPicPr>
          <p:cNvPr id="4" name="図 3"/>
          <p:cNvPicPr>
            <a:picLocks noChangeAspect="1"/>
          </p:cNvPicPr>
          <p:nvPr/>
        </p:nvPicPr>
        <p:blipFill>
          <a:blip r:embed="rId3"/>
          <a:stretch>
            <a:fillRect/>
          </a:stretch>
        </p:blipFill>
        <p:spPr>
          <a:xfrm>
            <a:off x="457200" y="1600200"/>
            <a:ext cx="4981510" cy="4981510"/>
          </a:xfrm>
          <a:prstGeom prst="rect">
            <a:avLst/>
          </a:prstGeom>
        </p:spPr>
      </p:pic>
    </p:spTree>
    <p:extLst>
      <p:ext uri="{BB962C8B-B14F-4D97-AF65-F5344CB8AC3E}">
        <p14:creationId xmlns:p14="http://schemas.microsoft.com/office/powerpoint/2010/main" val="36913262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心臓カテーテル検査</a:t>
            </a:r>
            <a:endParaRPr kumimoji="1" lang="ja-JP" altLang="en-US" dirty="0"/>
          </a:p>
        </p:txBody>
      </p:sp>
      <p:sp>
        <p:nvSpPr>
          <p:cNvPr id="3" name="コンテンツ プレースホルダー 2"/>
          <p:cNvSpPr>
            <a:spLocks noGrp="1"/>
          </p:cNvSpPr>
          <p:nvPr>
            <p:ph sz="half" idx="1"/>
          </p:nvPr>
        </p:nvSpPr>
        <p:spPr/>
        <p:txBody>
          <a:bodyPr>
            <a:normAutofit lnSpcReduction="10000"/>
          </a:bodyPr>
          <a:lstStyle/>
          <a:p>
            <a:r>
              <a:rPr kumimoji="1" lang="ja-JP" altLang="en-US" dirty="0" smtClean="0"/>
              <a:t>虚血性心疾患</a:t>
            </a:r>
            <a:r>
              <a:rPr kumimoji="1" lang="en-US" altLang="ja-JP" dirty="0" smtClean="0"/>
              <a:t>(</a:t>
            </a:r>
            <a:r>
              <a:rPr kumimoji="1" lang="ja-JP" altLang="en-US" dirty="0" smtClean="0"/>
              <a:t>二次性</a:t>
            </a:r>
            <a:r>
              <a:rPr kumimoji="1" lang="en-US" altLang="ja-JP" dirty="0" smtClean="0"/>
              <a:t>)</a:t>
            </a:r>
            <a:r>
              <a:rPr kumimoji="1" lang="ja-JP" altLang="en-US" dirty="0" smtClean="0"/>
              <a:t>の除外</a:t>
            </a:r>
            <a:endParaRPr kumimoji="1" lang="en-US" altLang="ja-JP" dirty="0" smtClean="0"/>
          </a:p>
          <a:p>
            <a:r>
              <a:rPr lang="ja-JP" altLang="en-US" dirty="0" smtClean="0"/>
              <a:t>左室壁厚や壁運動、駆出率などを評価</a:t>
            </a:r>
            <a:endParaRPr lang="en-US" altLang="ja-JP" dirty="0" smtClean="0"/>
          </a:p>
          <a:p>
            <a:r>
              <a:rPr kumimoji="1" lang="ja-JP" altLang="en-US" dirty="0" smtClean="0"/>
              <a:t>拡張末期のスペード型左室内腔</a:t>
            </a:r>
            <a:endParaRPr kumimoji="1" lang="en-US" altLang="ja-JP" dirty="0" smtClean="0"/>
          </a:p>
          <a:p>
            <a:r>
              <a:rPr lang="en-US" altLang="ja-JP" dirty="0" smtClean="0"/>
              <a:t>EDP</a:t>
            </a:r>
            <a:r>
              <a:rPr lang="ja-JP" altLang="en-US" dirty="0" smtClean="0"/>
              <a:t>圧の上昇</a:t>
            </a:r>
            <a:endParaRPr lang="en-US" altLang="ja-JP" dirty="0" smtClean="0"/>
          </a:p>
          <a:p>
            <a:r>
              <a:rPr kumimoji="1" lang="ja-JP" altLang="en-US" dirty="0" smtClean="0"/>
              <a:t>左室内ないし流出路圧較差</a:t>
            </a:r>
            <a:endParaRPr kumimoji="1" lang="en-US" altLang="ja-JP" dirty="0" smtClean="0"/>
          </a:p>
          <a:p>
            <a:r>
              <a:rPr lang="en-US" altLang="ja-JP" dirty="0" err="1" smtClean="0"/>
              <a:t>Brockenbrough</a:t>
            </a:r>
            <a:r>
              <a:rPr lang="ja-JP" altLang="en-US" dirty="0" smtClean="0"/>
              <a:t>現象</a:t>
            </a:r>
            <a:endParaRPr kumimoji="1" lang="ja-JP" altLang="en-US" dirty="0"/>
          </a:p>
        </p:txBody>
      </p:sp>
      <p:sp>
        <p:nvSpPr>
          <p:cNvPr id="5" name="コンテンツ プレースホルダー 4"/>
          <p:cNvSpPr>
            <a:spLocks noGrp="1"/>
          </p:cNvSpPr>
          <p:nvPr>
            <p:ph sz="half" idx="2"/>
          </p:nvPr>
        </p:nvSpPr>
        <p:spPr/>
        <p:txBody>
          <a:bodyPr>
            <a:normAutofit lnSpcReduction="10000"/>
          </a:bodyPr>
          <a:lstStyle/>
          <a:p>
            <a:endParaRPr kumimoji="1" lang="ja-JP" altLang="en-US"/>
          </a:p>
        </p:txBody>
      </p:sp>
      <p:pic>
        <p:nvPicPr>
          <p:cNvPr id="4" name="コピー LVG～ SUZUKI KAZUKO_20140620(#12).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rot="10800000" flipH="1">
            <a:off x="4495800" y="1600200"/>
            <a:ext cx="4448327" cy="4338043"/>
          </a:xfrm>
          <a:prstGeom prst="rect">
            <a:avLst/>
          </a:prstGeom>
          <a:noFill/>
          <a:ln>
            <a:noFill/>
          </a:ln>
        </p:spPr>
      </p:pic>
    </p:spTree>
    <p:extLst>
      <p:ext uri="{BB962C8B-B14F-4D97-AF65-F5344CB8AC3E}">
        <p14:creationId xmlns:p14="http://schemas.microsoft.com/office/powerpoint/2010/main" val="229191928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その他</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造影心臓</a:t>
            </a:r>
            <a:r>
              <a:rPr kumimoji="1" lang="en-US" altLang="ja-JP" dirty="0" smtClean="0"/>
              <a:t>CT</a:t>
            </a:r>
          </a:p>
          <a:p>
            <a:r>
              <a:rPr lang="en-US" altLang="ja-JP" dirty="0" smtClean="0"/>
              <a:t>Perfusion MRI</a:t>
            </a:r>
            <a:endParaRPr kumimoji="1" lang="en-US" altLang="ja-JP" dirty="0" smtClean="0"/>
          </a:p>
          <a:p>
            <a:r>
              <a:rPr lang="ja-JP" altLang="en-US" dirty="0" smtClean="0"/>
              <a:t>ホルター心電図</a:t>
            </a:r>
            <a:endParaRPr lang="en-US" altLang="ja-JP" dirty="0" smtClean="0"/>
          </a:p>
          <a:p>
            <a:r>
              <a:rPr lang="ja-JP" altLang="en-US" dirty="0" smtClean="0"/>
              <a:t>運動負荷試験</a:t>
            </a:r>
            <a:endParaRPr lang="en-US" altLang="ja-JP" dirty="0" smtClean="0"/>
          </a:p>
          <a:p>
            <a:endParaRPr kumimoji="1" lang="ja-JP" altLang="en-US" dirty="0"/>
          </a:p>
        </p:txBody>
      </p:sp>
    </p:spTree>
    <p:extLst>
      <p:ext uri="{BB962C8B-B14F-4D97-AF65-F5344CB8AC3E}">
        <p14:creationId xmlns:p14="http://schemas.microsoft.com/office/powerpoint/2010/main" val="33940249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62126" y="253560"/>
            <a:ext cx="4424674" cy="1143000"/>
          </a:xfrm>
        </p:spPr>
        <p:txBody>
          <a:bodyPr>
            <a:normAutofit fontScale="90000"/>
          </a:bodyPr>
          <a:lstStyle/>
          <a:p>
            <a:r>
              <a:rPr kumimoji="1" lang="en-US" altLang="ja-JP" sz="3600" dirty="0" smtClean="0"/>
              <a:t>①</a:t>
            </a:r>
            <a:r>
              <a:rPr kumimoji="1" lang="ja-JP" altLang="en-US" sz="3600" dirty="0" smtClean="0"/>
              <a:t>肥大型心筋症</a:t>
            </a:r>
            <a:r>
              <a:rPr kumimoji="1" lang="en-US" altLang="ja-JP" sz="3600" dirty="0" smtClean="0"/>
              <a:t/>
            </a:r>
            <a:br>
              <a:rPr kumimoji="1" lang="en-US" altLang="ja-JP" sz="3600" dirty="0" smtClean="0"/>
            </a:br>
            <a:r>
              <a:rPr kumimoji="1" lang="ja-JP" altLang="en-US" sz="3600" dirty="0" smtClean="0"/>
              <a:t>（治療と予後に関して）</a:t>
            </a:r>
            <a:endParaRPr kumimoji="1" lang="ja-JP" altLang="en-US" sz="3600" dirty="0"/>
          </a:p>
        </p:txBody>
      </p:sp>
      <p:sp>
        <p:nvSpPr>
          <p:cNvPr id="3" name="コンテンツ プレースホルダー 2"/>
          <p:cNvSpPr>
            <a:spLocks noGrp="1"/>
          </p:cNvSpPr>
          <p:nvPr>
            <p:ph idx="1"/>
          </p:nvPr>
        </p:nvSpPr>
        <p:spPr>
          <a:xfrm>
            <a:off x="4523072" y="1600200"/>
            <a:ext cx="4163727" cy="4525963"/>
          </a:xfrm>
        </p:spPr>
        <p:txBody>
          <a:bodyPr>
            <a:normAutofit fontScale="55000" lnSpcReduction="20000"/>
          </a:bodyPr>
          <a:lstStyle/>
          <a:p>
            <a:r>
              <a:rPr lang="en-US" altLang="ja-JP" dirty="0"/>
              <a:t>1101</a:t>
            </a:r>
            <a:r>
              <a:rPr lang="ja-JP" altLang="en-US" dirty="0"/>
              <a:t>名</a:t>
            </a:r>
            <a:r>
              <a:rPr lang="ja-JP" altLang="en-US" dirty="0" smtClean="0"/>
              <a:t>の</a:t>
            </a:r>
            <a:r>
              <a:rPr lang="en-US" altLang="ja-JP" dirty="0" smtClean="0"/>
              <a:t>HCM</a:t>
            </a:r>
            <a:r>
              <a:rPr lang="ja-JP" altLang="en-US" dirty="0" smtClean="0"/>
              <a:t>患者</a:t>
            </a:r>
            <a:r>
              <a:rPr lang="ja-JP" altLang="en-US" dirty="0"/>
              <a:t>のうち、</a:t>
            </a:r>
            <a:r>
              <a:rPr lang="en-US" altLang="ja-JP" dirty="0"/>
              <a:t>HNCM828</a:t>
            </a:r>
            <a:r>
              <a:rPr lang="ja-JP" altLang="en-US" dirty="0"/>
              <a:t>名、</a:t>
            </a:r>
            <a:r>
              <a:rPr lang="en-US" altLang="ja-JP" dirty="0"/>
              <a:t>HOCM273</a:t>
            </a:r>
            <a:r>
              <a:rPr lang="ja-JP" altLang="en-US" dirty="0"/>
              <a:t>名を約</a:t>
            </a:r>
            <a:r>
              <a:rPr lang="en-US" altLang="ja-JP" dirty="0"/>
              <a:t>6.3</a:t>
            </a:r>
            <a:r>
              <a:rPr lang="ja-JP" altLang="en-US" dirty="0"/>
              <a:t>年</a:t>
            </a:r>
            <a:r>
              <a:rPr lang="en-US" altLang="ja-JP" dirty="0"/>
              <a:t>±6.2</a:t>
            </a:r>
            <a:r>
              <a:rPr lang="ja-JP" altLang="en-US" dirty="0"/>
              <a:t>年で追跡</a:t>
            </a:r>
            <a:r>
              <a:rPr lang="ja-JP" altLang="en-US" dirty="0" smtClean="0"/>
              <a:t>し何が予後を規定したか評価した。</a:t>
            </a:r>
            <a:endParaRPr lang="en-US" altLang="ja-JP" dirty="0" smtClean="0"/>
          </a:p>
          <a:p>
            <a:endParaRPr lang="en-US" altLang="ja-JP" dirty="0" smtClean="0"/>
          </a:p>
          <a:p>
            <a:r>
              <a:rPr lang="en-US" altLang="ja-JP" dirty="0" smtClean="0"/>
              <a:t>HCM</a:t>
            </a:r>
            <a:r>
              <a:rPr lang="ja-JP" altLang="en-US" dirty="0" smtClean="0"/>
              <a:t>関連死</a:t>
            </a:r>
            <a:r>
              <a:rPr lang="en-US" altLang="ja-JP" dirty="0" smtClean="0"/>
              <a:t>(</a:t>
            </a:r>
            <a:r>
              <a:rPr lang="ja-JP" altLang="en-US" dirty="0" smtClean="0"/>
              <a:t>心不全死・突然死・脳卒中死</a:t>
            </a:r>
            <a:r>
              <a:rPr lang="en-US" altLang="ja-JP" dirty="0" smtClean="0"/>
              <a:t>)</a:t>
            </a:r>
            <a:r>
              <a:rPr kumimoji="1" lang="ja-JP" altLang="en-US" dirty="0" smtClean="0"/>
              <a:t>に直接影響するのは</a:t>
            </a:r>
            <a:r>
              <a:rPr kumimoji="1" lang="en-US" altLang="ja-JP" dirty="0" smtClean="0"/>
              <a:t>HOCM</a:t>
            </a:r>
            <a:r>
              <a:rPr lang="ja-JP" altLang="en-US" dirty="0" smtClean="0"/>
              <a:t>が存在する事、</a:t>
            </a:r>
            <a:r>
              <a:rPr lang="en-US" altLang="ja-JP" dirty="0" smtClean="0"/>
              <a:t>40</a:t>
            </a:r>
            <a:r>
              <a:rPr lang="ja-JP" altLang="en-US" dirty="0" smtClean="0"/>
              <a:t>歳以上である事である。</a:t>
            </a:r>
            <a:endParaRPr lang="en-US" altLang="ja-JP" dirty="0" smtClean="0"/>
          </a:p>
          <a:p>
            <a:pPr marL="0" indent="0">
              <a:buNone/>
            </a:pPr>
            <a:r>
              <a:rPr lang="ja-JP" altLang="en-US" dirty="0" smtClean="0"/>
              <a:t>　</a:t>
            </a:r>
            <a:r>
              <a:rPr lang="en-US" altLang="ja-JP" dirty="0" smtClean="0"/>
              <a:t>      (RR=2.0  P=0.001, RR=4.4 P</a:t>
            </a:r>
            <a:r>
              <a:rPr lang="ja-JP" altLang="en-US" dirty="0" smtClean="0"/>
              <a:t>＜</a:t>
            </a:r>
            <a:r>
              <a:rPr lang="en-US" altLang="ja-JP" dirty="0" smtClean="0"/>
              <a:t>0.001)</a:t>
            </a:r>
          </a:p>
          <a:p>
            <a:endParaRPr kumimoji="1" lang="en-US" altLang="ja-JP" dirty="0" smtClean="0"/>
          </a:p>
          <a:p>
            <a:r>
              <a:rPr lang="en-US" altLang="ja-JP" dirty="0" smtClean="0"/>
              <a:t>NYHA</a:t>
            </a:r>
            <a:r>
              <a:rPr kumimoji="1" lang="ja-JP" altLang="en-US" dirty="0" smtClean="0"/>
              <a:t>の程度や、心房細動の存在、心肥大の程度は</a:t>
            </a:r>
            <a:r>
              <a:rPr lang="en-US" altLang="ja-JP" dirty="0" smtClean="0"/>
              <a:t>HCM</a:t>
            </a:r>
            <a:r>
              <a:rPr lang="ja-JP" altLang="en-US" dirty="0" smtClean="0"/>
              <a:t>関連死</a:t>
            </a:r>
            <a:r>
              <a:rPr kumimoji="1" lang="ja-JP" altLang="en-US" dirty="0" smtClean="0"/>
              <a:t>の危険因子ではない。</a:t>
            </a:r>
            <a:endParaRPr kumimoji="1" lang="en-US" altLang="ja-JP" dirty="0" smtClean="0"/>
          </a:p>
          <a:p>
            <a:pPr marL="0" indent="0">
              <a:buNone/>
            </a:pPr>
            <a:r>
              <a:rPr lang="ja-JP" altLang="ja-JP" dirty="0"/>
              <a:t>　</a:t>
            </a:r>
            <a:r>
              <a:rPr lang="ja-JP" altLang="en-US" dirty="0" smtClean="0"/>
              <a:t>　　　　　　　　</a:t>
            </a:r>
            <a:r>
              <a:rPr kumimoji="1" lang="en-US" altLang="ja-JP" dirty="0" smtClean="0"/>
              <a:t>(NEJM 2003;348 : 295-303)</a:t>
            </a:r>
          </a:p>
          <a:p>
            <a:endParaRPr kumimoji="1" lang="en-US" altLang="ja-JP" dirty="0" smtClean="0"/>
          </a:p>
          <a:p>
            <a:pPr marL="0" indent="0">
              <a:buNone/>
            </a:pPr>
            <a:r>
              <a:rPr lang="en-US" altLang="ja-JP" dirty="0" smtClean="0"/>
              <a:t>→</a:t>
            </a:r>
            <a:r>
              <a:rPr lang="ja-JP" altLang="en-US" dirty="0" smtClean="0"/>
              <a:t>治療は閉塞の解除が主。</a:t>
            </a:r>
            <a:endParaRPr lang="en-US" altLang="ja-JP" dirty="0" smtClean="0"/>
          </a:p>
          <a:p>
            <a:pPr marL="0" indent="0">
              <a:buNone/>
            </a:pPr>
            <a:r>
              <a:rPr kumimoji="1" lang="ja-JP" altLang="en-US" dirty="0" smtClean="0"/>
              <a:t>予防的に</a:t>
            </a:r>
            <a:r>
              <a:rPr kumimoji="1" lang="en-US" altLang="ja-JP" dirty="0" smtClean="0"/>
              <a:t>ICD</a:t>
            </a:r>
            <a:r>
              <a:rPr kumimoji="1" lang="ja-JP" altLang="en-US" dirty="0" smtClean="0"/>
              <a:t>を挿入する事は効果が薄い事を示唆する。</a:t>
            </a:r>
            <a:endParaRPr kumimoji="1" lang="en-US" altLang="ja-JP" dirty="0" smtClean="0"/>
          </a:p>
        </p:txBody>
      </p:sp>
      <p:pic>
        <p:nvPicPr>
          <p:cNvPr id="5" name="図 4"/>
          <p:cNvPicPr>
            <a:picLocks noChangeAspect="1"/>
          </p:cNvPicPr>
          <p:nvPr/>
        </p:nvPicPr>
        <p:blipFill>
          <a:blip r:embed="rId3"/>
          <a:stretch>
            <a:fillRect/>
          </a:stretch>
        </p:blipFill>
        <p:spPr>
          <a:xfrm>
            <a:off x="294954" y="119867"/>
            <a:ext cx="3833499" cy="6487459"/>
          </a:xfrm>
          <a:prstGeom prst="rect">
            <a:avLst/>
          </a:prstGeom>
        </p:spPr>
      </p:pic>
    </p:spTree>
    <p:extLst>
      <p:ext uri="{BB962C8B-B14F-4D97-AF65-F5344CB8AC3E}">
        <p14:creationId xmlns:p14="http://schemas.microsoft.com/office/powerpoint/2010/main" val="19290671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HCM</a:t>
            </a:r>
            <a:r>
              <a:rPr kumimoji="1" lang="ja-JP" altLang="en-US" dirty="0" smtClean="0"/>
              <a:t>の治療</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514350" indent="-514350">
              <a:buFont typeface="+mj-lt"/>
              <a:buAutoNum type="arabicPeriod"/>
            </a:pPr>
            <a:r>
              <a:rPr lang="ja-JP" altLang="en-US" dirty="0" smtClean="0"/>
              <a:t>左室内に圧差が無く、症状も無い場合</a:t>
            </a:r>
            <a:endParaRPr lang="en-US" altLang="ja-JP" dirty="0" smtClean="0"/>
          </a:p>
          <a:p>
            <a:pPr marL="0" indent="0">
              <a:buNone/>
            </a:pPr>
            <a:r>
              <a:rPr kumimoji="1" lang="ja-JP" altLang="en-US" dirty="0" smtClean="0"/>
              <a:t>・治療の適応は</a:t>
            </a:r>
            <a:r>
              <a:rPr kumimoji="1" lang="en-US" altLang="ja-JP" dirty="0" err="1" smtClean="0"/>
              <a:t>Contraversial</a:t>
            </a:r>
            <a:r>
              <a:rPr lang="en-US" altLang="ja-JP" dirty="0" smtClean="0"/>
              <a:t>.(</a:t>
            </a:r>
            <a:r>
              <a:rPr lang="ja-JP" altLang="en-US" dirty="0" smtClean="0"/>
              <a:t>突然死の予防が主</a:t>
            </a:r>
            <a:r>
              <a:rPr lang="en-US" altLang="ja-JP" dirty="0" smtClean="0"/>
              <a:t>)</a:t>
            </a:r>
          </a:p>
          <a:p>
            <a:pPr marL="0" indent="0">
              <a:buNone/>
            </a:pPr>
            <a:r>
              <a:rPr lang="ja-JP" altLang="en-US" dirty="0" smtClean="0"/>
              <a:t>突然死のリスク</a:t>
            </a:r>
            <a:r>
              <a:rPr lang="en-US" altLang="ja-JP" dirty="0" smtClean="0"/>
              <a:t>(①</a:t>
            </a:r>
            <a:r>
              <a:rPr lang="ja-JP" altLang="en-US" dirty="0" smtClean="0"/>
              <a:t>失神</a:t>
            </a:r>
            <a:r>
              <a:rPr lang="en-US" altLang="ja-JP" dirty="0" smtClean="0"/>
              <a:t>②</a:t>
            </a:r>
            <a:r>
              <a:rPr lang="ja-JP" altLang="en-US" dirty="0" smtClean="0"/>
              <a:t>心停止の既往</a:t>
            </a:r>
            <a:r>
              <a:rPr lang="en-US" altLang="ja-JP" dirty="0" smtClean="0"/>
              <a:t>③</a:t>
            </a:r>
            <a:r>
              <a:rPr lang="ja-JP" altLang="en-US" dirty="0" smtClean="0"/>
              <a:t>心室頻拍の既往</a:t>
            </a:r>
            <a:r>
              <a:rPr lang="en-US" altLang="ja-JP" dirty="0" smtClean="0"/>
              <a:t>④</a:t>
            </a:r>
            <a:r>
              <a:rPr lang="ja-JP" altLang="en-US" dirty="0" smtClean="0"/>
              <a:t>家族歴</a:t>
            </a:r>
            <a:r>
              <a:rPr lang="en-US" altLang="ja-JP" dirty="0" smtClean="0"/>
              <a:t>⑤</a:t>
            </a:r>
            <a:r>
              <a:rPr lang="ja-JP" altLang="en-US" dirty="0" smtClean="0"/>
              <a:t>運動負荷に伴う血圧低下</a:t>
            </a:r>
            <a:r>
              <a:rPr lang="en-US" altLang="ja-JP" dirty="0" smtClean="0"/>
              <a:t>⑥</a:t>
            </a:r>
            <a:r>
              <a:rPr lang="ja-JP" altLang="en-US" dirty="0" smtClean="0"/>
              <a:t>心筋肥大；壁厚＞</a:t>
            </a:r>
            <a:r>
              <a:rPr lang="en-US" altLang="ja-JP" dirty="0" smtClean="0"/>
              <a:t>30mm</a:t>
            </a:r>
            <a:r>
              <a:rPr lang="ja-JP" altLang="en-US" dirty="0" smtClean="0"/>
              <a:t>、左室流出路較差＞</a:t>
            </a:r>
            <a:r>
              <a:rPr lang="en-US" altLang="ja-JP" dirty="0" smtClean="0"/>
              <a:t>50mmHg)</a:t>
            </a:r>
            <a:r>
              <a:rPr lang="ja-JP" altLang="en-US" dirty="0" smtClean="0"/>
              <a:t>が</a:t>
            </a:r>
            <a:r>
              <a:rPr lang="en-US" altLang="ja-JP" dirty="0" smtClean="0"/>
              <a:t>2</a:t>
            </a:r>
            <a:r>
              <a:rPr lang="ja-JP" altLang="en-US" dirty="0" smtClean="0"/>
              <a:t>つ以上あれば加療を開始する。</a:t>
            </a:r>
            <a:endParaRPr lang="en-US" altLang="ja-JP" dirty="0" smtClean="0"/>
          </a:p>
          <a:p>
            <a:pPr marL="0" indent="0">
              <a:buNone/>
            </a:pPr>
            <a:r>
              <a:rPr lang="en-US" altLang="ja-JP" dirty="0" smtClean="0"/>
              <a:t>(</a:t>
            </a:r>
            <a:r>
              <a:rPr lang="en-US" altLang="ja-JP" dirty="0" err="1" smtClean="0"/>
              <a:t>Eur</a:t>
            </a:r>
            <a:r>
              <a:rPr lang="en-US" altLang="ja-JP" dirty="0" smtClean="0"/>
              <a:t> Heart J 2003;24:1965-1991 </a:t>
            </a:r>
            <a:r>
              <a:rPr lang="ja-JP" altLang="en-US" dirty="0" smtClean="0"/>
              <a:t>日本循環器ガイドライン）</a:t>
            </a:r>
            <a:endParaRPr lang="en-US" altLang="ja-JP" dirty="0" smtClean="0"/>
          </a:p>
          <a:p>
            <a:pPr marL="0" indent="0">
              <a:buNone/>
            </a:pPr>
            <a:r>
              <a:rPr kumimoji="1" lang="ja-JP" altLang="en-US" dirty="0" smtClean="0"/>
              <a:t>・突然死の低リスク群を示した表もあり。</a:t>
            </a:r>
            <a:endParaRPr kumimoji="1" lang="ja-JP" altLang="en-US" dirty="0"/>
          </a:p>
        </p:txBody>
      </p:sp>
    </p:spTree>
    <p:extLst>
      <p:ext uri="{BB962C8B-B14F-4D97-AF65-F5344CB8AC3E}">
        <p14:creationId xmlns:p14="http://schemas.microsoft.com/office/powerpoint/2010/main" val="19108700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HCM</a:t>
            </a:r>
            <a:r>
              <a:rPr kumimoji="1" lang="ja-JP" altLang="en-US" dirty="0" smtClean="0"/>
              <a:t>の治療</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kumimoji="1" lang="en-US" altLang="ja-JP" dirty="0" smtClean="0"/>
              <a:t>2.</a:t>
            </a:r>
            <a:r>
              <a:rPr kumimoji="1" lang="ja-JP" altLang="en-US" dirty="0" smtClean="0"/>
              <a:t>　症状がある場合</a:t>
            </a:r>
            <a:endParaRPr kumimoji="1" lang="en-US" altLang="ja-JP" dirty="0" smtClean="0"/>
          </a:p>
          <a:p>
            <a:pPr marL="0" indent="0">
              <a:buNone/>
            </a:pPr>
            <a:r>
              <a:rPr lang="en-US" altLang="ja-JP" dirty="0" smtClean="0"/>
              <a:t>HCM</a:t>
            </a:r>
            <a:r>
              <a:rPr lang="ja-JP" altLang="en-US" dirty="0" smtClean="0"/>
              <a:t>で左室内の圧差はないが、症状がある場合には</a:t>
            </a:r>
            <a:r>
              <a:rPr lang="en-US" altLang="ja-JP" dirty="0" smtClean="0"/>
              <a:t>B-</a:t>
            </a:r>
            <a:r>
              <a:rPr lang="en-US" altLang="ja-JP" dirty="0" err="1" smtClean="0"/>
              <a:t>blocker,Ca</a:t>
            </a:r>
            <a:r>
              <a:rPr lang="en-US" altLang="ja-JP" dirty="0" smtClean="0"/>
              <a:t>-</a:t>
            </a:r>
            <a:r>
              <a:rPr lang="en-US" altLang="ja-JP" dirty="0" err="1" smtClean="0"/>
              <a:t>blocker,Na</a:t>
            </a:r>
            <a:r>
              <a:rPr lang="en-US" altLang="ja-JP" dirty="0" smtClean="0"/>
              <a:t>-channel blocker</a:t>
            </a:r>
            <a:r>
              <a:rPr lang="ja-JP" altLang="en-US" dirty="0" smtClean="0"/>
              <a:t>を投与する。</a:t>
            </a:r>
            <a:endParaRPr lang="en-US" altLang="ja-JP" dirty="0" smtClean="0"/>
          </a:p>
          <a:p>
            <a:pPr marL="0" indent="0">
              <a:buNone/>
            </a:pPr>
            <a:r>
              <a:rPr lang="en-US" altLang="ja-JP" dirty="0" err="1" smtClean="0"/>
              <a:t>Ca</a:t>
            </a:r>
            <a:r>
              <a:rPr lang="en-US" altLang="ja-JP" dirty="0" smtClean="0"/>
              <a:t>-blocker</a:t>
            </a:r>
            <a:r>
              <a:rPr lang="ja-JP" altLang="en-US" dirty="0" smtClean="0"/>
              <a:t>は末梢血管の拡張</a:t>
            </a:r>
            <a:r>
              <a:rPr lang="en-US" altLang="ja-JP" dirty="0" smtClean="0"/>
              <a:t>→</a:t>
            </a:r>
            <a:r>
              <a:rPr lang="ja-JP" altLang="en-US" dirty="0" smtClean="0"/>
              <a:t>心拍出量の上昇をもたらすため注意が必要。</a:t>
            </a:r>
            <a:endParaRPr lang="en-US" altLang="ja-JP" dirty="0" smtClean="0"/>
          </a:p>
          <a:p>
            <a:pPr marL="0" indent="0">
              <a:buNone/>
            </a:pPr>
            <a:r>
              <a:rPr lang="en-US" altLang="ja-JP" dirty="0" smtClean="0"/>
              <a:t>※HOCM</a:t>
            </a:r>
            <a:r>
              <a:rPr lang="ja-JP" altLang="en-US" dirty="0" smtClean="0"/>
              <a:t>の場合や圧較差が高度である場合、</a:t>
            </a:r>
            <a:r>
              <a:rPr lang="en-US" altLang="ja-JP" dirty="0" err="1" smtClean="0"/>
              <a:t>ACEi</a:t>
            </a:r>
            <a:r>
              <a:rPr lang="ja-JP" altLang="en-US" dirty="0" smtClean="0"/>
              <a:t>や</a:t>
            </a:r>
            <a:r>
              <a:rPr lang="en-US" altLang="ja-JP" dirty="0" smtClean="0"/>
              <a:t>ARB</a:t>
            </a:r>
            <a:r>
              <a:rPr lang="ja-JP" altLang="en-US" dirty="0" smtClean="0"/>
              <a:t>は、体液貯留減少</a:t>
            </a:r>
            <a:r>
              <a:rPr lang="en-US" altLang="ja-JP" dirty="0" smtClean="0"/>
              <a:t>→1</a:t>
            </a:r>
            <a:r>
              <a:rPr lang="ja-JP" altLang="en-US" dirty="0" smtClean="0"/>
              <a:t>回拍出量の減少</a:t>
            </a:r>
            <a:r>
              <a:rPr lang="en-US" altLang="ja-JP" dirty="0" smtClean="0"/>
              <a:t>→</a:t>
            </a:r>
            <a:r>
              <a:rPr lang="ja-JP" altLang="en-US" dirty="0" smtClean="0"/>
              <a:t>心拍数の増加</a:t>
            </a:r>
            <a:r>
              <a:rPr lang="en-US" altLang="ja-JP" dirty="0" smtClean="0"/>
              <a:t>→</a:t>
            </a:r>
            <a:r>
              <a:rPr lang="ja-JP" altLang="en-US" dirty="0" smtClean="0"/>
              <a:t>循環血液量の低下；禁</a:t>
            </a:r>
            <a:endParaRPr lang="en-US" altLang="ja-JP" dirty="0" smtClean="0"/>
          </a:p>
          <a:p>
            <a:pPr marL="0" indent="0">
              <a:buNone/>
            </a:pPr>
            <a:endParaRPr lang="en-US" altLang="ja-JP" dirty="0" smtClean="0"/>
          </a:p>
        </p:txBody>
      </p:sp>
    </p:spTree>
    <p:extLst>
      <p:ext uri="{BB962C8B-B14F-4D97-AF65-F5344CB8AC3E}">
        <p14:creationId xmlns:p14="http://schemas.microsoft.com/office/powerpoint/2010/main" val="37393898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②</a:t>
            </a:r>
            <a:r>
              <a:rPr lang="ja-JP" altLang="en-US" dirty="0" smtClean="0"/>
              <a:t>一部の</a:t>
            </a:r>
            <a:r>
              <a:rPr lang="en-US" altLang="ja-JP" dirty="0" err="1" smtClean="0"/>
              <a:t>Ia</a:t>
            </a:r>
            <a:r>
              <a:rPr lang="ja-JP" altLang="en-US" dirty="0" smtClean="0"/>
              <a:t>抗不整脈薬</a:t>
            </a:r>
            <a:r>
              <a:rPr kumimoji="1" lang="ja-JP" altLang="en-US" dirty="0" smtClean="0"/>
              <a:t>が</a:t>
            </a:r>
            <a:r>
              <a:rPr kumimoji="1" lang="en-US" altLang="ja-JP" dirty="0" smtClean="0"/>
              <a:t>HOCM</a:t>
            </a:r>
            <a:r>
              <a:rPr kumimoji="1" lang="ja-JP" altLang="en-US" dirty="0" smtClean="0"/>
              <a:t>の</a:t>
            </a:r>
            <a:r>
              <a:rPr lang="ja-JP" altLang="en-US" dirty="0" smtClean="0"/>
              <a:t>加療に</a:t>
            </a:r>
            <a:r>
              <a:rPr kumimoji="1" lang="ja-JP" altLang="en-US" dirty="0" smtClean="0"/>
              <a:t>有効である理由は？</a:t>
            </a:r>
            <a:endParaRPr kumimoji="1" lang="ja-JP" altLang="en-US" dirty="0"/>
          </a:p>
        </p:txBody>
      </p:sp>
      <p:sp>
        <p:nvSpPr>
          <p:cNvPr id="3" name="コンテンツ プレースホルダー 2"/>
          <p:cNvSpPr>
            <a:spLocks noGrp="1"/>
          </p:cNvSpPr>
          <p:nvPr>
            <p:ph sz="half" idx="1"/>
          </p:nvPr>
        </p:nvSpPr>
        <p:spPr/>
        <p:txBody>
          <a:bodyPr>
            <a:normAutofit fontScale="92500" lnSpcReduction="10000"/>
          </a:bodyPr>
          <a:lstStyle/>
          <a:p>
            <a:r>
              <a:rPr kumimoji="1" lang="ja-JP" altLang="en-US" dirty="0" smtClean="0"/>
              <a:t>理屈では</a:t>
            </a:r>
            <a:r>
              <a:rPr kumimoji="1" lang="en-US" altLang="ja-JP" dirty="0" smtClean="0"/>
              <a:t>Na/</a:t>
            </a:r>
            <a:r>
              <a:rPr kumimoji="1" lang="en-US" altLang="ja-JP" dirty="0" err="1" smtClean="0"/>
              <a:t>Ca</a:t>
            </a:r>
            <a:r>
              <a:rPr kumimoji="1" lang="ja-JP" altLang="en-US" dirty="0" smtClean="0"/>
              <a:t>交換輸送隊を抑制</a:t>
            </a:r>
            <a:r>
              <a:rPr kumimoji="1" lang="en-US" altLang="ja-JP" dirty="0" smtClean="0"/>
              <a:t>+</a:t>
            </a:r>
            <a:r>
              <a:rPr kumimoji="1" lang="en-US" altLang="ja-JP" dirty="0" err="1" smtClean="0"/>
              <a:t>Ca</a:t>
            </a:r>
            <a:r>
              <a:rPr kumimoji="1" lang="ja-JP" altLang="en-US" dirty="0" smtClean="0"/>
              <a:t>チャネルを抑制する</a:t>
            </a:r>
            <a:r>
              <a:rPr lang="en-US" altLang="ja-JP" dirty="0" smtClean="0"/>
              <a:t>→</a:t>
            </a:r>
            <a:r>
              <a:rPr lang="ja-JP" altLang="en-US" dirty="0" smtClean="0"/>
              <a:t>細胞内の</a:t>
            </a:r>
            <a:r>
              <a:rPr lang="en-US" altLang="ja-JP" dirty="0" err="1" smtClean="0"/>
              <a:t>Ca</a:t>
            </a:r>
            <a:r>
              <a:rPr lang="ja-JP" altLang="en-US" dirty="0" smtClean="0"/>
              <a:t>チャネルを強力に抑制。</a:t>
            </a:r>
            <a:endParaRPr lang="en-US" altLang="ja-JP" dirty="0" smtClean="0"/>
          </a:p>
          <a:p>
            <a:r>
              <a:rPr kumimoji="1" lang="ja-JP" altLang="en-US" dirty="0" smtClean="0"/>
              <a:t>上記以外に有効性に関した記載発見できず。</a:t>
            </a:r>
            <a:endParaRPr kumimoji="1" lang="en-US" altLang="ja-JP" dirty="0" smtClean="0"/>
          </a:p>
          <a:p>
            <a:r>
              <a:rPr kumimoji="1" lang="en-US" altLang="ja-JP" dirty="0" err="1" smtClean="0"/>
              <a:t>Ia</a:t>
            </a:r>
            <a:r>
              <a:rPr kumimoji="1" lang="ja-JP" altLang="en-US" dirty="0" smtClean="0"/>
              <a:t>群で</a:t>
            </a:r>
            <a:r>
              <a:rPr kumimoji="1" lang="en-US" altLang="ja-JP" dirty="0" err="1" smtClean="0"/>
              <a:t>Ca</a:t>
            </a:r>
            <a:r>
              <a:rPr kumimoji="1" lang="ja-JP" altLang="en-US" dirty="0" smtClean="0"/>
              <a:t>チャネルを抑制</a:t>
            </a:r>
            <a:r>
              <a:rPr kumimoji="1" lang="en-US" altLang="ja-JP" dirty="0" smtClean="0"/>
              <a:t>→</a:t>
            </a:r>
            <a:r>
              <a:rPr lang="ja-JP" altLang="en-US" dirty="0" smtClean="0"/>
              <a:t>アプリンジン・シベンゾリンのみ</a:t>
            </a:r>
            <a:endParaRPr lang="en-US" altLang="ja-JP" dirty="0" smtClean="0"/>
          </a:p>
          <a:p>
            <a:r>
              <a:rPr lang="ja-JP" altLang="en-US" dirty="0" smtClean="0"/>
              <a:t>ジソピラミドは</a:t>
            </a:r>
            <a:r>
              <a:rPr lang="en-US" altLang="ja-JP" dirty="0" err="1" smtClean="0"/>
              <a:t>Ca</a:t>
            </a:r>
            <a:r>
              <a:rPr lang="ja-JP" altLang="en-US" dirty="0" smtClean="0"/>
              <a:t>チャネルの抑制なし？</a:t>
            </a:r>
            <a:endParaRPr kumimoji="1" lang="ja-JP" altLang="en-US" dirty="0"/>
          </a:p>
        </p:txBody>
      </p:sp>
      <p:pic>
        <p:nvPicPr>
          <p:cNvPr id="8" name="コンテンツ プレースホルダー 7"/>
          <p:cNvPicPr>
            <a:picLocks noGrp="1" noChangeAspect="1"/>
          </p:cNvPicPr>
          <p:nvPr>
            <p:ph sz="half" idx="2"/>
          </p:nvPr>
        </p:nvPicPr>
        <p:blipFill>
          <a:blip r:embed="rId3"/>
          <a:srcRect t="-17012" b="-17012"/>
          <a:stretch>
            <a:fillRect/>
          </a:stretch>
        </p:blipFill>
        <p:spPr>
          <a:xfrm>
            <a:off x="4648200" y="1600200"/>
            <a:ext cx="4241800" cy="4753684"/>
          </a:xfrm>
        </p:spPr>
      </p:pic>
      <p:sp>
        <p:nvSpPr>
          <p:cNvPr id="4" name="円/楕円 3"/>
          <p:cNvSpPr/>
          <p:nvPr/>
        </p:nvSpPr>
        <p:spPr>
          <a:xfrm>
            <a:off x="4648200" y="3308886"/>
            <a:ext cx="899188" cy="150404"/>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4648200" y="3979344"/>
            <a:ext cx="899188" cy="150404"/>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95378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肥大型心筋症とは？</a:t>
            </a:r>
            <a:r>
              <a:rPr kumimoji="1" lang="en-US" altLang="ja-JP" dirty="0" smtClean="0"/>
              <a:t>(</a:t>
            </a:r>
            <a:r>
              <a:rPr kumimoji="1" lang="ja-JP" altLang="en-US" dirty="0" smtClean="0"/>
              <a:t>定義</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sz="2800" dirty="0"/>
              <a:t>明らかな誘因無く</a:t>
            </a:r>
            <a:r>
              <a:rPr kumimoji="1" lang="ja-JP" altLang="en-US" sz="2800" dirty="0" smtClean="0"/>
              <a:t>左室ないし右室心筋の肥大をきたす疾患</a:t>
            </a:r>
            <a:r>
              <a:rPr lang="ja-JP" altLang="en-US" sz="2800" dirty="0" smtClean="0"/>
              <a:t>をいう</a:t>
            </a:r>
            <a:r>
              <a:rPr kumimoji="1" lang="ja-JP" altLang="en-US" sz="2800" dirty="0" smtClean="0"/>
              <a:t>。</a:t>
            </a:r>
            <a:endParaRPr kumimoji="1" lang="en-US" altLang="ja-JP" sz="2800" dirty="0" smtClean="0"/>
          </a:p>
          <a:p>
            <a:pPr marL="0" indent="0">
              <a:buNone/>
            </a:pPr>
            <a:r>
              <a:rPr kumimoji="1" lang="en-US" altLang="ja-JP" sz="2800" dirty="0" smtClean="0"/>
              <a:t>(</a:t>
            </a:r>
            <a:r>
              <a:rPr kumimoji="1" lang="ja-JP" altLang="en-US" sz="2800" dirty="0" smtClean="0"/>
              <a:t>高血圧等の心血管疾患による二次性肥大の除外が必要</a:t>
            </a:r>
            <a:endParaRPr kumimoji="1" lang="en-US" altLang="ja-JP" sz="2800" dirty="0" smtClean="0"/>
          </a:p>
          <a:p>
            <a:pPr marL="0" indent="0">
              <a:buNone/>
            </a:pPr>
            <a:r>
              <a:rPr kumimoji="1" lang="ja-JP" altLang="en-US" sz="2800" dirty="0" smtClean="0"/>
              <a:t>ミトコンドリア病</a:t>
            </a:r>
            <a:r>
              <a:rPr lang="ja-JP" altLang="en-US" sz="2800" dirty="0" smtClean="0"/>
              <a:t>・</a:t>
            </a:r>
            <a:r>
              <a:rPr lang="en-US" altLang="ja-JP" sz="2800" dirty="0" err="1"/>
              <a:t>Fabry</a:t>
            </a:r>
            <a:r>
              <a:rPr lang="ja-JP" altLang="en-US" sz="2800" dirty="0" smtClean="0"/>
              <a:t>病・糖尿病</a:t>
            </a:r>
            <a:r>
              <a:rPr kumimoji="1" lang="ja-JP" altLang="en-US" sz="2800" dirty="0" smtClean="0"/>
              <a:t>性心筋症は除外</a:t>
            </a:r>
            <a:r>
              <a:rPr kumimoji="1" lang="en-US" altLang="ja-JP" sz="2800" dirty="0" smtClean="0"/>
              <a:t>)</a:t>
            </a:r>
          </a:p>
          <a:p>
            <a:pPr marL="0" indent="0">
              <a:buNone/>
            </a:pPr>
            <a:endParaRPr kumimoji="1" lang="en-US" altLang="ja-JP" sz="2800" dirty="0" smtClean="0"/>
          </a:p>
          <a:p>
            <a:r>
              <a:rPr lang="ja-JP" altLang="en-US" sz="2800" dirty="0"/>
              <a:t>「心肥大に基づく左室拡張能低下」が基本</a:t>
            </a:r>
            <a:r>
              <a:rPr lang="ja-JP" altLang="en-US" sz="2800" dirty="0" smtClean="0"/>
              <a:t>病態。</a:t>
            </a:r>
            <a:endParaRPr lang="en-US" altLang="ja-JP" sz="2800" dirty="0" smtClean="0"/>
          </a:p>
          <a:p>
            <a:r>
              <a:rPr lang="ja-JP" altLang="en-US" sz="2800" dirty="0" smtClean="0"/>
              <a:t>心室中隔の肥厚</a:t>
            </a:r>
            <a:r>
              <a:rPr lang="ja-JP" altLang="en-US" sz="2800" dirty="0"/>
              <a:t>に伴う左室流出路</a:t>
            </a:r>
            <a:r>
              <a:rPr lang="ja-JP" altLang="en-US" sz="2800" dirty="0" smtClean="0"/>
              <a:t>狭窄は</a:t>
            </a:r>
            <a:r>
              <a:rPr lang="ja-JP" altLang="en-US" sz="2800" dirty="0"/>
              <a:t>全体の</a:t>
            </a:r>
            <a:r>
              <a:rPr lang="en-US" altLang="ja-JP" sz="2800" dirty="0"/>
              <a:t>1/4</a:t>
            </a:r>
            <a:r>
              <a:rPr lang="ja-JP" altLang="en-US" sz="2800" dirty="0"/>
              <a:t>程度に</a:t>
            </a:r>
            <a:r>
              <a:rPr lang="ja-JP" altLang="en-US" sz="2800" dirty="0" smtClean="0"/>
              <a:t>認めるとされる。</a:t>
            </a:r>
            <a:endParaRPr lang="en-US" altLang="ja-JP" sz="2800" dirty="0"/>
          </a:p>
          <a:p>
            <a:pPr marL="0" indent="0">
              <a:buNone/>
            </a:pPr>
            <a:r>
              <a:rPr lang="en-US" altLang="ja-JP" sz="2800" dirty="0" smtClean="0"/>
              <a:t>HOCM(Hypertrophic obstructive cardiomyopathy)</a:t>
            </a:r>
          </a:p>
          <a:p>
            <a:pPr marL="0" indent="0">
              <a:buNone/>
            </a:pPr>
            <a:r>
              <a:rPr lang="en-US" altLang="ja-JP" sz="2800" dirty="0" smtClean="0"/>
              <a:t>=</a:t>
            </a:r>
            <a:r>
              <a:rPr lang="ja-JP" altLang="en-US" sz="2800" dirty="0" smtClean="0"/>
              <a:t>安静時左室</a:t>
            </a:r>
            <a:r>
              <a:rPr lang="ja-JP" altLang="en-US" sz="2800" dirty="0"/>
              <a:t>流出路圧較差</a:t>
            </a:r>
            <a:r>
              <a:rPr lang="en-US" altLang="ja-JP" sz="2800" dirty="0"/>
              <a:t>30mmHg</a:t>
            </a:r>
            <a:r>
              <a:rPr lang="ja-JP" altLang="en-US" sz="2800" dirty="0" smtClean="0"/>
              <a:t>以上</a:t>
            </a:r>
            <a:endParaRPr lang="en-US" altLang="ja-JP" sz="2800" dirty="0" smtClean="0"/>
          </a:p>
          <a:p>
            <a:pPr marL="0" indent="0">
              <a:buNone/>
            </a:pPr>
            <a:r>
              <a:rPr lang="ja-JP" altLang="en-US" sz="2800" dirty="0" smtClean="0"/>
              <a:t>心室中隔と僧帽弁</a:t>
            </a:r>
            <a:r>
              <a:rPr lang="en-US" altLang="ja-JP" sz="2800" dirty="0" smtClean="0"/>
              <a:t>/</a:t>
            </a:r>
            <a:r>
              <a:rPr lang="ja-JP" altLang="en-US" sz="2800" dirty="0" smtClean="0"/>
              <a:t>左室内と大動脈間で測定する。</a:t>
            </a:r>
            <a:endParaRPr lang="en-US" altLang="ja-JP" sz="2800" dirty="0"/>
          </a:p>
          <a:p>
            <a:endParaRPr kumimoji="1" lang="en-US" altLang="ja-JP" sz="2800" dirty="0" smtClean="0"/>
          </a:p>
          <a:p>
            <a:pPr marL="0" indent="0">
              <a:buNone/>
            </a:pPr>
            <a:endParaRPr lang="en-US" altLang="ja-JP" dirty="0" smtClean="0"/>
          </a:p>
          <a:p>
            <a:pPr marL="0" indent="0">
              <a:buNone/>
            </a:pPr>
            <a:endParaRPr lang="en-US" altLang="ja-JP" dirty="0" smtClean="0"/>
          </a:p>
        </p:txBody>
      </p:sp>
    </p:spTree>
    <p:extLst>
      <p:ext uri="{BB962C8B-B14F-4D97-AF65-F5344CB8AC3E}">
        <p14:creationId xmlns:p14="http://schemas.microsoft.com/office/powerpoint/2010/main" val="17304411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HCM</a:t>
            </a:r>
            <a:r>
              <a:rPr kumimoji="1" lang="ja-JP" altLang="en-US" dirty="0" smtClean="0"/>
              <a:t>の治療</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en-US" altLang="ja-JP" dirty="0" smtClean="0"/>
              <a:t>3</a:t>
            </a:r>
            <a:r>
              <a:rPr kumimoji="1" lang="en-US" altLang="ja-JP" dirty="0" smtClean="0"/>
              <a:t>.</a:t>
            </a:r>
            <a:r>
              <a:rPr kumimoji="1" lang="ja-JP" altLang="en-US" dirty="0" smtClean="0"/>
              <a:t>　</a:t>
            </a:r>
            <a:r>
              <a:rPr kumimoji="1" lang="en-US" altLang="ja-JP" dirty="0" smtClean="0"/>
              <a:t>HOCM</a:t>
            </a:r>
            <a:r>
              <a:rPr kumimoji="1" lang="ja-JP" altLang="en-US" dirty="0" smtClean="0"/>
              <a:t>の場合</a:t>
            </a:r>
            <a:endParaRPr kumimoji="1" lang="en-US" altLang="ja-JP" dirty="0" smtClean="0"/>
          </a:p>
          <a:p>
            <a:pPr marL="0" indent="0">
              <a:buNone/>
            </a:pPr>
            <a:r>
              <a:rPr lang="ja-JP" altLang="en-US" dirty="0" smtClean="0"/>
              <a:t>まずは薬物治療を行う。</a:t>
            </a:r>
            <a:endParaRPr lang="en-US" altLang="ja-JP" dirty="0" smtClean="0"/>
          </a:p>
          <a:p>
            <a:pPr marL="0" indent="0">
              <a:buNone/>
            </a:pPr>
            <a:r>
              <a:rPr lang="ja-JP" altLang="en-US" dirty="0" smtClean="0"/>
              <a:t>薬物抵抗性があり、安静時圧較差</a:t>
            </a:r>
            <a:r>
              <a:rPr lang="en-US" altLang="ja-JP" dirty="0" smtClean="0"/>
              <a:t>50mmHg</a:t>
            </a:r>
          </a:p>
          <a:p>
            <a:pPr marL="0" indent="0">
              <a:buNone/>
            </a:pPr>
            <a:r>
              <a:rPr lang="en-US" altLang="ja-JP" dirty="0" smtClean="0"/>
              <a:t>(</a:t>
            </a:r>
            <a:r>
              <a:rPr lang="ja-JP" altLang="en-US" dirty="0" smtClean="0"/>
              <a:t>負荷時圧較差</a:t>
            </a:r>
            <a:r>
              <a:rPr lang="en-US" altLang="ja-JP" dirty="0" smtClean="0"/>
              <a:t>100mmHg)</a:t>
            </a:r>
            <a:r>
              <a:rPr lang="ja-JP" altLang="en-US" dirty="0" smtClean="0"/>
              <a:t>かつ</a:t>
            </a:r>
            <a:r>
              <a:rPr lang="en-US" altLang="ja-JP" dirty="0" err="1" smtClean="0"/>
              <a:t>NYHAⅢ</a:t>
            </a:r>
            <a:r>
              <a:rPr lang="en-US" altLang="ja-JP" dirty="0" smtClean="0"/>
              <a:t>−Ⅳ</a:t>
            </a:r>
            <a:r>
              <a:rPr lang="ja-JP" altLang="en-US" dirty="0" smtClean="0"/>
              <a:t>度程度ある場合は</a:t>
            </a:r>
            <a:r>
              <a:rPr lang="ja-JP" altLang="en-US" dirty="0"/>
              <a:t>外科的心筋切除</a:t>
            </a:r>
            <a:r>
              <a:rPr lang="ja-JP" altLang="en-US" dirty="0" smtClean="0"/>
              <a:t>、（経皮的中隔心筋焼却術</a:t>
            </a:r>
            <a:r>
              <a:rPr lang="en-US" altLang="ja-JP" dirty="0" smtClean="0"/>
              <a:t>(PTSMA)</a:t>
            </a:r>
            <a:r>
              <a:rPr lang="ja-JP" altLang="en-US" dirty="0" smtClean="0"/>
              <a:t>、</a:t>
            </a:r>
            <a:r>
              <a:rPr lang="en-US" altLang="ja-JP" dirty="0" smtClean="0"/>
              <a:t>DDD pacemaker</a:t>
            </a:r>
            <a:r>
              <a:rPr lang="ja-JP" altLang="en-US" dirty="0" smtClean="0"/>
              <a:t>）を考慮する。</a:t>
            </a:r>
            <a:endParaRPr lang="en-US" altLang="ja-JP" dirty="0" smtClean="0"/>
          </a:p>
          <a:p>
            <a:pPr marL="0" indent="0">
              <a:buNone/>
            </a:pPr>
            <a:endParaRPr lang="en-US" altLang="ja-JP" dirty="0"/>
          </a:p>
          <a:p>
            <a:pPr marL="0" indent="0">
              <a:buNone/>
            </a:pPr>
            <a:endParaRPr lang="en-US" altLang="ja-JP" dirty="0" smtClean="0"/>
          </a:p>
        </p:txBody>
      </p:sp>
    </p:spTree>
    <p:extLst>
      <p:ext uri="{BB962C8B-B14F-4D97-AF65-F5344CB8AC3E}">
        <p14:creationId xmlns:p14="http://schemas.microsoft.com/office/powerpoint/2010/main" val="22935242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DDD pacemaker</a:t>
            </a:r>
            <a:r>
              <a:rPr kumimoji="1" lang="ja-JP" altLang="en-US" dirty="0" smtClean="0"/>
              <a:t>は有効</a:t>
            </a:r>
            <a:r>
              <a:rPr lang="ja-JP" altLang="en-US" dirty="0" smtClean="0"/>
              <a:t>か？</a:t>
            </a:r>
            <a:endParaRPr kumimoji="1" lang="ja-JP" altLang="en-US" dirty="0"/>
          </a:p>
        </p:txBody>
      </p:sp>
      <p:sp>
        <p:nvSpPr>
          <p:cNvPr id="3" name="コンテンツ プレースホルダー 2"/>
          <p:cNvSpPr>
            <a:spLocks noGrp="1"/>
          </p:cNvSpPr>
          <p:nvPr>
            <p:ph idx="1"/>
          </p:nvPr>
        </p:nvSpPr>
        <p:spPr>
          <a:xfrm>
            <a:off x="457200" y="1600200"/>
            <a:ext cx="8229600" cy="4897495"/>
          </a:xfrm>
        </p:spPr>
        <p:txBody>
          <a:bodyPr>
            <a:normAutofit fontScale="85000" lnSpcReduction="20000"/>
          </a:bodyPr>
          <a:lstStyle/>
          <a:p>
            <a:r>
              <a:rPr kumimoji="1" lang="ja-JP" altLang="en-US" dirty="0" smtClean="0"/>
              <a:t>内服に対する治療抵抗性</a:t>
            </a:r>
            <a:r>
              <a:rPr kumimoji="1" lang="en-US" altLang="ja-JP" dirty="0" smtClean="0"/>
              <a:t>HOCM</a:t>
            </a:r>
            <a:r>
              <a:rPr kumimoji="1" lang="ja-JP" altLang="en-US" dirty="0" smtClean="0"/>
              <a:t>患者に</a:t>
            </a:r>
            <a:r>
              <a:rPr kumimoji="1" lang="en-US" altLang="ja-JP" dirty="0" err="1" smtClean="0"/>
              <a:t>DDDpacing</a:t>
            </a:r>
            <a:r>
              <a:rPr kumimoji="1" lang="ja-JP" altLang="en-US" dirty="0" smtClean="0"/>
              <a:t>が有効であるとの報告がある。</a:t>
            </a:r>
            <a:endParaRPr kumimoji="1" lang="en-US" altLang="ja-JP" dirty="0" smtClean="0"/>
          </a:p>
          <a:p>
            <a:pPr marL="0" indent="0">
              <a:buNone/>
            </a:pPr>
            <a:r>
              <a:rPr lang="en-US" altLang="ja-JP" dirty="0" smtClean="0"/>
              <a:t>(Lancet 339: 1318-1323,1992 </a:t>
            </a:r>
          </a:p>
          <a:p>
            <a:pPr marL="0" indent="0">
              <a:buNone/>
            </a:pPr>
            <a:r>
              <a:rPr lang="en-US" altLang="ja-JP" dirty="0" smtClean="0"/>
              <a:t>Circulation 85:2149-2161,1992</a:t>
            </a:r>
            <a:r>
              <a:rPr lang="ja-JP" altLang="en-US" dirty="0" smtClean="0"/>
              <a:t>など</a:t>
            </a:r>
            <a:r>
              <a:rPr lang="en-US" altLang="ja-JP" dirty="0" smtClean="0"/>
              <a:t>)</a:t>
            </a:r>
          </a:p>
          <a:p>
            <a:r>
              <a:rPr kumimoji="1" lang="en-US" altLang="ja-JP" dirty="0" smtClean="0"/>
              <a:t>V</a:t>
            </a:r>
            <a:r>
              <a:rPr kumimoji="1" lang="ja-JP" altLang="en-US" dirty="0" smtClean="0"/>
              <a:t>ペーシングにより心室中隔と</a:t>
            </a:r>
            <a:r>
              <a:rPr kumimoji="1" lang="en-US" altLang="ja-JP" dirty="0" smtClean="0"/>
              <a:t>M</a:t>
            </a:r>
            <a:r>
              <a:rPr kumimoji="1" lang="ja-JP" altLang="en-US" dirty="0" smtClean="0"/>
              <a:t>弁前尖の接近を減少させる。</a:t>
            </a:r>
            <a:r>
              <a:rPr kumimoji="1" lang="en-US" altLang="ja-JP" dirty="0" smtClean="0"/>
              <a:t>(</a:t>
            </a:r>
            <a:r>
              <a:rPr kumimoji="1" lang="ja-JP" altLang="en-US" dirty="0" smtClean="0"/>
              <a:t>流出路狭窄の軽減が目的</a:t>
            </a:r>
            <a:r>
              <a:rPr kumimoji="1" lang="en-US" altLang="ja-JP" dirty="0" smtClean="0"/>
              <a:t>)</a:t>
            </a:r>
          </a:p>
          <a:p>
            <a:r>
              <a:rPr kumimoji="1" lang="ja-JP" altLang="en-US" dirty="0" smtClean="0"/>
              <a:t>同じ</a:t>
            </a:r>
            <a:r>
              <a:rPr lang="ja-JP" altLang="en-US" dirty="0" smtClean="0"/>
              <a:t>脈拍数</a:t>
            </a:r>
            <a:r>
              <a:rPr kumimoji="1" lang="ja-JP" altLang="en-US" dirty="0" smtClean="0"/>
              <a:t>でも</a:t>
            </a:r>
            <a:r>
              <a:rPr kumimoji="1" lang="en-US" altLang="ja-JP" dirty="0" smtClean="0"/>
              <a:t>AV</a:t>
            </a:r>
            <a:r>
              <a:rPr kumimoji="1" lang="ja-JP" altLang="en-US" dirty="0" smtClean="0"/>
              <a:t>間隔を至適</a:t>
            </a:r>
            <a:r>
              <a:rPr kumimoji="1" lang="en-US" altLang="ja-JP" dirty="0" smtClean="0"/>
              <a:t>(100msec)</a:t>
            </a:r>
            <a:r>
              <a:rPr kumimoji="1" lang="ja-JP" altLang="en-US" dirty="0" smtClean="0"/>
              <a:t>に変更すれば、</a:t>
            </a:r>
            <a:r>
              <a:rPr kumimoji="1" lang="en-US" altLang="ja-JP" dirty="0" smtClean="0"/>
              <a:t>50msec</a:t>
            </a:r>
            <a:r>
              <a:rPr kumimoji="1" lang="ja-JP" altLang="en-US" dirty="0" smtClean="0"/>
              <a:t>や</a:t>
            </a:r>
            <a:r>
              <a:rPr kumimoji="1" lang="en-US" altLang="ja-JP" dirty="0" smtClean="0"/>
              <a:t>150msec</a:t>
            </a:r>
            <a:r>
              <a:rPr kumimoji="1" lang="ja-JP" altLang="en-US" dirty="0" smtClean="0"/>
              <a:t>と比べ収縮様式が変わり、</a:t>
            </a:r>
            <a:r>
              <a:rPr kumimoji="1" lang="en-US" altLang="ja-JP" dirty="0" smtClean="0"/>
              <a:t>LVPG</a:t>
            </a:r>
            <a:r>
              <a:rPr kumimoji="1" lang="ja-JP" altLang="en-US" dirty="0" smtClean="0"/>
              <a:t>の減少を起こすというもの。</a:t>
            </a:r>
            <a:endParaRPr kumimoji="1" lang="en-US" altLang="ja-JP" dirty="0" smtClean="0"/>
          </a:p>
          <a:p>
            <a:r>
              <a:rPr lang="ja-JP" altLang="en-US" dirty="0" smtClean="0"/>
              <a:t>患者を選ぶ</a:t>
            </a:r>
            <a:r>
              <a:rPr lang="en-US" altLang="ja-JP" dirty="0" smtClean="0"/>
              <a:t>,</a:t>
            </a:r>
            <a:r>
              <a:rPr lang="ja-JP" altLang="en-US" dirty="0" smtClean="0"/>
              <a:t>適応が少ない。</a:t>
            </a:r>
            <a:r>
              <a:rPr lang="en-US" altLang="ja-JP" dirty="0" smtClean="0"/>
              <a:t>(Circulation 99 :2927-2933,1999)</a:t>
            </a:r>
            <a:endParaRPr lang="en-US" altLang="ja-JP" dirty="0"/>
          </a:p>
          <a:p>
            <a:r>
              <a:rPr lang="ja-JP" altLang="en-US" dirty="0" smtClean="0"/>
              <a:t>効果は否定的とも。</a:t>
            </a:r>
            <a:r>
              <a:rPr lang="en-US" altLang="ja-JP" dirty="0" smtClean="0"/>
              <a:t>(J Am </a:t>
            </a:r>
            <a:r>
              <a:rPr lang="en-US" altLang="ja-JP" dirty="0" err="1" smtClean="0"/>
              <a:t>Coll</a:t>
            </a:r>
            <a:r>
              <a:rPr lang="en-US" altLang="ja-JP" dirty="0" smtClean="0"/>
              <a:t> </a:t>
            </a:r>
            <a:r>
              <a:rPr lang="en-US" altLang="ja-JP" dirty="0" err="1" smtClean="0"/>
              <a:t>Cardiol</a:t>
            </a:r>
            <a:r>
              <a:rPr lang="en-US" altLang="ja-JP" dirty="0" smtClean="0"/>
              <a:t> 34 :191-196,1999)</a:t>
            </a:r>
            <a:endParaRPr kumimoji="1"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34422470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DDD pacemaker</a:t>
            </a:r>
            <a:r>
              <a:rPr kumimoji="1" lang="ja-JP" altLang="en-US" dirty="0" smtClean="0"/>
              <a:t>は有効</a:t>
            </a:r>
            <a:r>
              <a:rPr lang="ja-JP" altLang="en-US" dirty="0" smtClean="0"/>
              <a:t>か？</a:t>
            </a:r>
            <a:endParaRPr kumimoji="1" lang="ja-JP" altLang="en-US" dirty="0"/>
          </a:p>
        </p:txBody>
      </p:sp>
      <p:sp>
        <p:nvSpPr>
          <p:cNvPr id="3" name="コンテンツ プレースホルダー 2"/>
          <p:cNvSpPr>
            <a:spLocks noGrp="1"/>
          </p:cNvSpPr>
          <p:nvPr>
            <p:ph idx="1"/>
          </p:nvPr>
        </p:nvSpPr>
        <p:spPr/>
        <p:txBody>
          <a:bodyPr>
            <a:normAutofit/>
          </a:bodyPr>
          <a:lstStyle/>
          <a:p>
            <a:endParaRPr kumimoji="1" lang="en-US" altLang="ja-JP" dirty="0" smtClean="0"/>
          </a:p>
          <a:p>
            <a:endParaRPr kumimoji="1" lang="ja-JP" altLang="en-US" dirty="0"/>
          </a:p>
        </p:txBody>
      </p:sp>
      <p:pic>
        <p:nvPicPr>
          <p:cNvPr id="4" name="図 3"/>
          <p:cNvPicPr>
            <a:picLocks noChangeAspect="1"/>
          </p:cNvPicPr>
          <p:nvPr/>
        </p:nvPicPr>
        <p:blipFill>
          <a:blip r:embed="rId3"/>
          <a:stretch>
            <a:fillRect/>
          </a:stretch>
        </p:blipFill>
        <p:spPr>
          <a:xfrm>
            <a:off x="261803" y="1714500"/>
            <a:ext cx="4674165" cy="3977089"/>
          </a:xfrm>
          <a:prstGeom prst="rect">
            <a:avLst/>
          </a:prstGeom>
        </p:spPr>
      </p:pic>
      <p:sp>
        <p:nvSpPr>
          <p:cNvPr id="5" name="テキスト ボックス 4"/>
          <p:cNvSpPr txBox="1"/>
          <p:nvPr/>
        </p:nvSpPr>
        <p:spPr>
          <a:xfrm>
            <a:off x="4713969" y="1714499"/>
            <a:ext cx="4430031" cy="4154983"/>
          </a:xfrm>
          <a:prstGeom prst="rect">
            <a:avLst/>
          </a:prstGeom>
          <a:noFill/>
        </p:spPr>
        <p:txBody>
          <a:bodyPr wrap="square" rtlCol="0">
            <a:spAutoFit/>
          </a:bodyPr>
          <a:lstStyle/>
          <a:p>
            <a:pPr marL="457200" indent="-457200">
              <a:buFont typeface="Arial"/>
              <a:buChar char="•"/>
            </a:pPr>
            <a:r>
              <a:rPr kumimoji="1" lang="ja-JP" altLang="en-US" sz="2400" dirty="0" smtClean="0"/>
              <a:t>適応は高齢、心臓手術の既往あり、開心術が適当でない</a:t>
            </a:r>
            <a:r>
              <a:rPr kumimoji="1" lang="en-US" altLang="ja-JP" sz="2400" dirty="0" smtClean="0"/>
              <a:t>or</a:t>
            </a:r>
            <a:r>
              <a:rPr kumimoji="1" lang="ja-JP" altLang="en-US" sz="2400" dirty="0" smtClean="0"/>
              <a:t>希望しない場合に限る。</a:t>
            </a:r>
            <a:endParaRPr kumimoji="1" lang="en-US" altLang="ja-JP" sz="2400" dirty="0" smtClean="0"/>
          </a:p>
          <a:p>
            <a:pPr marL="457200" indent="-457200">
              <a:buFont typeface="Arial"/>
              <a:buChar char="•"/>
            </a:pPr>
            <a:r>
              <a:rPr lang="en-US" altLang="ja-JP" sz="2400" dirty="0" smtClean="0"/>
              <a:t>ICD</a:t>
            </a:r>
            <a:r>
              <a:rPr lang="ja-JP" altLang="en-US" sz="2400" dirty="0" smtClean="0"/>
              <a:t>植え込みの際の利用は否定されていない。</a:t>
            </a:r>
            <a:endParaRPr lang="en-US" altLang="ja-JP" sz="2400" dirty="0" smtClean="0"/>
          </a:p>
          <a:p>
            <a:pPr marL="457200" indent="-457200">
              <a:buFont typeface="Arial"/>
              <a:buChar char="•"/>
            </a:pPr>
            <a:r>
              <a:rPr kumimoji="1" lang="en-US" altLang="ja-JP" sz="2400" dirty="0" smtClean="0"/>
              <a:t>ACC/AHA/NASPE</a:t>
            </a:r>
            <a:r>
              <a:rPr kumimoji="1" lang="ja-JP" altLang="en-US" sz="2400" dirty="0" smtClean="0"/>
              <a:t>では</a:t>
            </a:r>
            <a:r>
              <a:rPr lang="en-US" altLang="ja-JP" sz="2400" dirty="0" err="1" smtClean="0"/>
              <a:t>classⅡb</a:t>
            </a:r>
            <a:r>
              <a:rPr lang="en-US" altLang="ja-JP" sz="2400" dirty="0" smtClean="0"/>
              <a:t>(Favor but </a:t>
            </a:r>
            <a:r>
              <a:rPr lang="en-US" altLang="ja-JP" sz="2400" dirty="0"/>
              <a:t>u</a:t>
            </a:r>
            <a:r>
              <a:rPr lang="en-US" altLang="ja-JP" sz="2400" dirty="0" smtClean="0"/>
              <a:t>nknown)</a:t>
            </a:r>
          </a:p>
          <a:p>
            <a:pPr marL="457200" indent="-457200">
              <a:buFont typeface="Arial"/>
              <a:buChar char="•"/>
            </a:pPr>
            <a:r>
              <a:rPr kumimoji="1" lang="ja-JP" altLang="en-US" sz="2400" dirty="0" smtClean="0"/>
              <a:t>基本は</a:t>
            </a:r>
            <a:r>
              <a:rPr lang="ja-JP" altLang="en-US" sz="2400" dirty="0" smtClean="0"/>
              <a:t>外科的切除。</a:t>
            </a:r>
            <a:endParaRPr lang="en-US" altLang="ja-JP" sz="2400" dirty="0" smtClean="0"/>
          </a:p>
          <a:p>
            <a:pPr marL="457200" indent="-457200">
              <a:buFont typeface="Arial"/>
              <a:buChar char="•"/>
            </a:pPr>
            <a:r>
              <a:rPr kumimoji="1" lang="ja-JP" altLang="en-US" sz="2400" dirty="0" smtClean="0"/>
              <a:t>合併症が少ない事、理論上常に心室</a:t>
            </a:r>
            <a:r>
              <a:rPr kumimoji="1" lang="en-US" altLang="ja-JP" sz="2400" dirty="0" smtClean="0"/>
              <a:t>Pacing</a:t>
            </a:r>
            <a:r>
              <a:rPr kumimoji="1" lang="ja-JP" altLang="en-US" sz="2400" dirty="0" smtClean="0"/>
              <a:t>であれば</a:t>
            </a:r>
            <a:r>
              <a:rPr kumimoji="1" lang="en-US" altLang="ja-JP" sz="2400" dirty="0" smtClean="0"/>
              <a:t>LVPG</a:t>
            </a:r>
            <a:r>
              <a:rPr lang="ja-JP" altLang="en-US" sz="2400" dirty="0" smtClean="0"/>
              <a:t>は</a:t>
            </a:r>
            <a:r>
              <a:rPr kumimoji="1" lang="ja-JP" altLang="en-US" sz="2400" dirty="0" smtClean="0"/>
              <a:t>減少する点が魅力。</a:t>
            </a:r>
            <a:endParaRPr kumimoji="1" lang="ja-JP" altLang="en-US" sz="2400" dirty="0"/>
          </a:p>
        </p:txBody>
      </p:sp>
      <p:sp>
        <p:nvSpPr>
          <p:cNvPr id="6" name="テキスト ボックス 5"/>
          <p:cNvSpPr txBox="1"/>
          <p:nvPr/>
        </p:nvSpPr>
        <p:spPr>
          <a:xfrm>
            <a:off x="457200" y="6126163"/>
            <a:ext cx="4256769" cy="369332"/>
          </a:xfrm>
          <a:prstGeom prst="rect">
            <a:avLst/>
          </a:prstGeom>
          <a:noFill/>
        </p:spPr>
        <p:txBody>
          <a:bodyPr wrap="square" rtlCol="0">
            <a:spAutoFit/>
          </a:bodyPr>
          <a:lstStyle/>
          <a:p>
            <a:r>
              <a:rPr kumimoji="1" lang="ja-JP" altLang="en-US" dirty="0" smtClean="0"/>
              <a:t>日本循環器学会　ガイドラインより</a:t>
            </a:r>
            <a:endParaRPr kumimoji="1" lang="ja-JP" altLang="en-US" dirty="0"/>
          </a:p>
        </p:txBody>
      </p:sp>
    </p:spTree>
    <p:extLst>
      <p:ext uri="{BB962C8B-B14F-4D97-AF65-F5344CB8AC3E}">
        <p14:creationId xmlns:p14="http://schemas.microsoft.com/office/powerpoint/2010/main" val="33420927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経皮的中隔心筋焼却術</a:t>
            </a:r>
            <a:r>
              <a:rPr lang="en-US" altLang="ja-JP" dirty="0"/>
              <a:t>(PTSMA)</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適応は</a:t>
            </a:r>
            <a:r>
              <a:rPr lang="en-US" altLang="ja-JP" dirty="0" smtClean="0"/>
              <a:t>①</a:t>
            </a:r>
            <a:r>
              <a:rPr kumimoji="1" lang="en-US" altLang="ja-JP" dirty="0" err="1" smtClean="0"/>
              <a:t>NYHAⅡm</a:t>
            </a:r>
            <a:r>
              <a:rPr kumimoji="1" lang="en-US" altLang="ja-JP" dirty="0" smtClean="0"/>
              <a:t>-Ⅳ</a:t>
            </a:r>
            <a:r>
              <a:rPr kumimoji="1" lang="ja-JP" altLang="en-US" dirty="0" smtClean="0"/>
              <a:t>の心不全</a:t>
            </a:r>
            <a:r>
              <a:rPr lang="en-US" altLang="ja-JP" dirty="0" smtClean="0"/>
              <a:t>②</a:t>
            </a:r>
            <a:r>
              <a:rPr lang="ja-JP" altLang="en-US" dirty="0" smtClean="0"/>
              <a:t>狭心症</a:t>
            </a:r>
            <a:r>
              <a:rPr lang="ja-JP" altLang="en-US" dirty="0"/>
              <a:t>症状または失神の</a:t>
            </a:r>
            <a:r>
              <a:rPr lang="ja-JP" altLang="en-US" dirty="0" smtClean="0"/>
              <a:t>エピソードがあること</a:t>
            </a:r>
            <a:r>
              <a:rPr lang="en-US" altLang="ja-JP" dirty="0" smtClean="0"/>
              <a:t>③</a:t>
            </a:r>
            <a:r>
              <a:rPr lang="ja-JP" altLang="en-US" dirty="0" smtClean="0"/>
              <a:t>安静時または薬剤負荷時圧較差</a:t>
            </a:r>
            <a:r>
              <a:rPr lang="en-US" altLang="ja-JP" dirty="0" smtClean="0"/>
              <a:t>30mmHg</a:t>
            </a:r>
            <a:r>
              <a:rPr lang="ja-JP" altLang="en-US" dirty="0" smtClean="0"/>
              <a:t>以上</a:t>
            </a:r>
            <a:r>
              <a:rPr lang="en-US" altLang="ja-JP" dirty="0" smtClean="0"/>
              <a:t>④</a:t>
            </a:r>
            <a:r>
              <a:rPr lang="ja-JP" altLang="en-US" dirty="0" smtClean="0"/>
              <a:t>中隔壁</a:t>
            </a:r>
            <a:r>
              <a:rPr lang="en-US" altLang="ja-JP" dirty="0" smtClean="0"/>
              <a:t>15mm</a:t>
            </a:r>
            <a:r>
              <a:rPr lang="ja-JP" altLang="en-US" dirty="0" smtClean="0"/>
              <a:t>以上</a:t>
            </a:r>
            <a:r>
              <a:rPr lang="en-US" altLang="ja-JP" dirty="0" smtClean="0"/>
              <a:t>⑤EF40</a:t>
            </a:r>
            <a:r>
              <a:rPr lang="ja-JP" altLang="en-US" dirty="0" smtClean="0"/>
              <a:t>％以上</a:t>
            </a:r>
            <a:r>
              <a:rPr lang="en-US" altLang="ja-JP" dirty="0" smtClean="0"/>
              <a:t>(</a:t>
            </a:r>
            <a:r>
              <a:rPr lang="ja-JP" altLang="en-US" dirty="0" smtClean="0"/>
              <a:t>外科的切除より適応は緩め</a:t>
            </a:r>
            <a:r>
              <a:rPr lang="en-US" altLang="ja-JP" dirty="0" smtClean="0"/>
              <a:t>)</a:t>
            </a:r>
          </a:p>
          <a:p>
            <a:pPr marL="0" indent="0">
              <a:buNone/>
            </a:pPr>
            <a:r>
              <a:rPr lang="ja-JP" altLang="en-US" dirty="0" smtClean="0"/>
              <a:t>　　　　　　　　　　　　　　　　　</a:t>
            </a:r>
            <a:r>
              <a:rPr lang="en-US" altLang="ja-JP" dirty="0" smtClean="0"/>
              <a:t>(</a:t>
            </a:r>
            <a:r>
              <a:rPr lang="ja-JP" altLang="en-US" dirty="0" smtClean="0"/>
              <a:t>日本循環器ガイドラインより</a:t>
            </a:r>
            <a:r>
              <a:rPr lang="en-US" altLang="ja-JP" dirty="0" smtClean="0"/>
              <a:t>)</a:t>
            </a:r>
          </a:p>
          <a:p>
            <a:r>
              <a:rPr kumimoji="1" lang="ja-JP" altLang="en-US" dirty="0" smtClean="0"/>
              <a:t>日本に導入されて</a:t>
            </a:r>
            <a:r>
              <a:rPr kumimoji="1" lang="en-US" altLang="ja-JP" dirty="0" smtClean="0"/>
              <a:t>10</a:t>
            </a:r>
            <a:r>
              <a:rPr kumimoji="1" lang="ja-JP" altLang="en-US" dirty="0" smtClean="0"/>
              <a:t>年程度と</a:t>
            </a:r>
            <a:r>
              <a:rPr kumimoji="1" lang="en-US" altLang="ja-JP" dirty="0" smtClean="0"/>
              <a:t>Evidence</a:t>
            </a:r>
            <a:r>
              <a:rPr kumimoji="1" lang="ja-JP" altLang="en-US" dirty="0" smtClean="0"/>
              <a:t>に乏しく、</a:t>
            </a:r>
            <a:r>
              <a:rPr kumimoji="1" lang="en-US" altLang="ja-JP" dirty="0" smtClean="0"/>
              <a:t>QOL</a:t>
            </a:r>
            <a:r>
              <a:rPr kumimoji="1" lang="ja-JP" altLang="en-US" dirty="0" smtClean="0"/>
              <a:t>を改善させる治療と認識されている。</a:t>
            </a:r>
            <a:r>
              <a:rPr kumimoji="1" lang="en-US" altLang="ja-JP" dirty="0" smtClean="0"/>
              <a:t>(</a:t>
            </a:r>
            <a:r>
              <a:rPr kumimoji="1" lang="ja-JP" altLang="en-US" dirty="0" smtClean="0"/>
              <a:t>生命予後改善効果は定かではない</a:t>
            </a:r>
            <a:r>
              <a:rPr kumimoji="1" lang="en-US" altLang="ja-JP" dirty="0" smtClean="0"/>
              <a:t>)</a:t>
            </a:r>
          </a:p>
          <a:p>
            <a:r>
              <a:rPr lang="en-US" altLang="ja-JP" dirty="0" smtClean="0"/>
              <a:t>HCM</a:t>
            </a:r>
            <a:r>
              <a:rPr lang="ja-JP" altLang="en-US" dirty="0" smtClean="0"/>
              <a:t>が進行し、左室全体が肥厚する前の、大動脈下に肥厚が局在している状態が最も良い適応。</a:t>
            </a:r>
            <a:r>
              <a:rPr lang="en-US" altLang="ja-JP" dirty="0" smtClean="0"/>
              <a:t>(</a:t>
            </a:r>
            <a:r>
              <a:rPr lang="ja-JP" altLang="en-US" dirty="0" smtClean="0"/>
              <a:t>大動脈弁直下に限局した</a:t>
            </a:r>
            <a:r>
              <a:rPr lang="en-US" altLang="ja-JP" dirty="0" smtClean="0"/>
              <a:t>ASH</a:t>
            </a:r>
            <a:r>
              <a:rPr lang="ja-JP" altLang="en-US" dirty="0" smtClean="0"/>
              <a:t>による狭窄以外は理論的に無効である。</a:t>
            </a:r>
            <a:r>
              <a:rPr lang="en-US" altLang="ja-JP" dirty="0" smtClean="0"/>
              <a:t>)</a:t>
            </a:r>
          </a:p>
          <a:p>
            <a:endParaRPr kumimoji="1" lang="ja-JP" altLang="en-US" dirty="0"/>
          </a:p>
        </p:txBody>
      </p:sp>
    </p:spTree>
    <p:extLst>
      <p:ext uri="{BB962C8B-B14F-4D97-AF65-F5344CB8AC3E}">
        <p14:creationId xmlns:p14="http://schemas.microsoft.com/office/powerpoint/2010/main" val="3810010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経皮的中隔心筋焼却術</a:t>
            </a:r>
            <a:r>
              <a:rPr lang="en-US" altLang="ja-JP" dirty="0"/>
              <a:t>(PTSMA)</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smtClean="0"/>
              <a:t>17</a:t>
            </a:r>
            <a:r>
              <a:rPr lang="en-US" altLang="ja-JP" dirty="0"/>
              <a:t>%−27%</a:t>
            </a:r>
            <a:r>
              <a:rPr lang="ja-JP" altLang="en-US" dirty="0"/>
              <a:t>の患者で完全房室ブロックを発症し、恒久的ペースメーカー挿入となっている</a:t>
            </a:r>
            <a:r>
              <a:rPr lang="ja-JP" altLang="en-US" dirty="0" smtClean="0"/>
              <a:t>。</a:t>
            </a:r>
            <a:r>
              <a:rPr lang="en-US" altLang="ja-JP" dirty="0" smtClean="0"/>
              <a:t>1−4%</a:t>
            </a:r>
            <a:r>
              <a:rPr lang="ja-JP" altLang="en-US" dirty="0" smtClean="0"/>
              <a:t>死亡している。</a:t>
            </a:r>
            <a:endParaRPr lang="en-US" altLang="ja-JP" dirty="0"/>
          </a:p>
          <a:p>
            <a:pPr marL="0" indent="0">
              <a:buNone/>
            </a:pPr>
            <a:r>
              <a:rPr lang="en-US" altLang="ja-JP" dirty="0"/>
              <a:t>(</a:t>
            </a:r>
            <a:r>
              <a:rPr lang="en-US" altLang="ja-JP" dirty="0" err="1"/>
              <a:t>Eur</a:t>
            </a:r>
            <a:r>
              <a:rPr lang="en-US" altLang="ja-JP" dirty="0"/>
              <a:t> Heart J20: 1342-1354,1999 N </a:t>
            </a:r>
            <a:r>
              <a:rPr lang="en-US" altLang="ja-JP" dirty="0" err="1"/>
              <a:t>Engl</a:t>
            </a:r>
            <a:r>
              <a:rPr lang="en-US" altLang="ja-JP" dirty="0"/>
              <a:t> J Med 347 :1326-1333,2002)→PPM</a:t>
            </a:r>
            <a:r>
              <a:rPr lang="ja-JP" altLang="en-US" dirty="0"/>
              <a:t>自体は</a:t>
            </a:r>
            <a:r>
              <a:rPr lang="en-US" altLang="ja-JP" dirty="0"/>
              <a:t>HCM</a:t>
            </a:r>
            <a:r>
              <a:rPr lang="ja-JP" altLang="en-US" dirty="0"/>
              <a:t>の治療である。</a:t>
            </a:r>
            <a:endParaRPr lang="en-US" altLang="ja-JP" dirty="0"/>
          </a:p>
          <a:p>
            <a:endParaRPr lang="en-US" altLang="ja-JP" dirty="0" smtClean="0"/>
          </a:p>
          <a:p>
            <a:r>
              <a:rPr lang="ja-JP" altLang="en-US" dirty="0" smtClean="0"/>
              <a:t>左室内圧較差の再上昇・症状再発に対する再</a:t>
            </a:r>
            <a:r>
              <a:rPr lang="en-US" altLang="ja-JP" dirty="0" smtClean="0"/>
              <a:t>PTSMA</a:t>
            </a:r>
            <a:r>
              <a:rPr lang="ja-JP" altLang="en-US" dirty="0" smtClean="0"/>
              <a:t>は</a:t>
            </a:r>
            <a:r>
              <a:rPr lang="en-US" altLang="ja-JP" dirty="0" smtClean="0"/>
              <a:t>2006</a:t>
            </a:r>
            <a:r>
              <a:rPr lang="ja-JP" altLang="en-US" dirty="0" smtClean="0"/>
              <a:t>年の本邦の</a:t>
            </a:r>
            <a:r>
              <a:rPr lang="en-US" altLang="ja-JP" dirty="0" smtClean="0"/>
              <a:t>PTSMA</a:t>
            </a:r>
            <a:r>
              <a:rPr lang="ja-JP" altLang="en-US" dirty="0" smtClean="0"/>
              <a:t>全国調査で施行例全体の</a:t>
            </a:r>
            <a:r>
              <a:rPr lang="en-US" altLang="ja-JP" dirty="0" smtClean="0"/>
              <a:t>5−15</a:t>
            </a:r>
            <a:r>
              <a:rPr lang="ja-JP" altLang="en-US" dirty="0" smtClean="0"/>
              <a:t>％に対し施行。初回</a:t>
            </a:r>
            <a:r>
              <a:rPr lang="en-US" altLang="ja-JP" dirty="0" smtClean="0"/>
              <a:t>PTSMA</a:t>
            </a:r>
            <a:r>
              <a:rPr lang="ja-JP" altLang="en-US" dirty="0" smtClean="0"/>
              <a:t>と同様に有効。</a:t>
            </a:r>
            <a:endParaRPr lang="en-US" altLang="ja-JP" dirty="0" smtClean="0"/>
          </a:p>
          <a:p>
            <a:endParaRPr lang="en-US" altLang="ja-JP" dirty="0" smtClean="0"/>
          </a:p>
          <a:p>
            <a:r>
              <a:rPr lang="ja-JP" altLang="en-US" dirty="0" smtClean="0"/>
              <a:t>繰り返し行う事が可能、手技が普遍的。</a:t>
            </a:r>
            <a:endParaRPr lang="en-US" altLang="ja-JP" dirty="0" smtClean="0"/>
          </a:p>
          <a:p>
            <a:r>
              <a:rPr lang="ja-JP" altLang="en-US" dirty="0" smtClean="0"/>
              <a:t>全周性のタイプでは無効、長期のエビデンスはない。</a:t>
            </a:r>
            <a:endParaRPr lang="en-US" altLang="ja-JP" dirty="0" smtClean="0"/>
          </a:p>
          <a:p>
            <a:pPr marL="0" indent="0">
              <a:buNone/>
            </a:pPr>
            <a:r>
              <a:rPr lang="en-US" altLang="ja-JP" dirty="0" smtClean="0"/>
              <a:t>※Class Ⅰ</a:t>
            </a:r>
            <a:r>
              <a:rPr lang="ja-JP" altLang="en-US" dirty="0" smtClean="0"/>
              <a:t>適応は現時点ではなし。</a:t>
            </a:r>
            <a:endParaRPr lang="en-US" altLang="ja-JP" dirty="0" smtClean="0"/>
          </a:p>
          <a:p>
            <a:endParaRPr lang="en-US" altLang="ja-JP" dirty="0" smtClean="0"/>
          </a:p>
          <a:p>
            <a:endParaRPr kumimoji="1" lang="ja-JP" altLang="en-US" dirty="0"/>
          </a:p>
        </p:txBody>
      </p:sp>
    </p:spTree>
    <p:extLst>
      <p:ext uri="{BB962C8B-B14F-4D97-AF65-F5344CB8AC3E}">
        <p14:creationId xmlns:p14="http://schemas.microsoft.com/office/powerpoint/2010/main" val="18906355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心室中隔切除術</a:t>
            </a:r>
            <a:r>
              <a:rPr kumimoji="1" lang="en-US" altLang="ja-JP" dirty="0" smtClean="0"/>
              <a:t>(</a:t>
            </a:r>
            <a:r>
              <a:rPr kumimoji="1" lang="ja-JP" altLang="en-US" dirty="0" smtClean="0"/>
              <a:t>外科的</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安静時圧較差</a:t>
            </a:r>
            <a:r>
              <a:rPr lang="en-US" altLang="ja-JP" dirty="0" smtClean="0"/>
              <a:t>50mmHg(</a:t>
            </a:r>
            <a:r>
              <a:rPr lang="ja-JP" altLang="en-US" dirty="0"/>
              <a:t>負荷時圧較差</a:t>
            </a:r>
            <a:r>
              <a:rPr lang="en-US" altLang="ja-JP" dirty="0"/>
              <a:t>100mmHg)</a:t>
            </a:r>
            <a:r>
              <a:rPr lang="ja-JP" altLang="en-US" dirty="0"/>
              <a:t>かつ</a:t>
            </a:r>
            <a:r>
              <a:rPr lang="en-US" altLang="ja-JP" dirty="0" err="1"/>
              <a:t>NYHAⅢ</a:t>
            </a:r>
            <a:r>
              <a:rPr lang="en-US" altLang="ja-JP" dirty="0"/>
              <a:t>−Ⅳ</a:t>
            </a:r>
            <a:r>
              <a:rPr lang="ja-JP" altLang="en-US" dirty="0"/>
              <a:t>度程度ある</a:t>
            </a:r>
            <a:r>
              <a:rPr lang="ja-JP" altLang="en-US" dirty="0" smtClean="0"/>
              <a:t>場合と適応はやや厳しめ。</a:t>
            </a:r>
            <a:endParaRPr lang="en-US" altLang="ja-JP" dirty="0" smtClean="0"/>
          </a:p>
          <a:p>
            <a:r>
              <a:rPr lang="ja-JP" altLang="en-US" dirty="0" smtClean="0"/>
              <a:t>僧帽弁閉鎖不全症を併発している事が多く、弁置換ないし弁形成と同時に行われる。</a:t>
            </a:r>
            <a:r>
              <a:rPr lang="en-US" altLang="ja-JP" dirty="0" smtClean="0"/>
              <a:t>(</a:t>
            </a:r>
            <a:r>
              <a:rPr lang="ja-JP" altLang="en-US" dirty="0" smtClean="0"/>
              <a:t>単独</a:t>
            </a:r>
            <a:r>
              <a:rPr lang="en-US" altLang="ja-JP" dirty="0" smtClean="0"/>
              <a:t>32</a:t>
            </a:r>
            <a:r>
              <a:rPr lang="ja-JP" altLang="en-US" dirty="0" smtClean="0"/>
              <a:t>％、</a:t>
            </a:r>
            <a:r>
              <a:rPr lang="en-US" altLang="ja-JP" dirty="0" smtClean="0"/>
              <a:t>+</a:t>
            </a:r>
            <a:r>
              <a:rPr lang="ja-JP" altLang="en-US" dirty="0" smtClean="0"/>
              <a:t>弁形成または弁置換</a:t>
            </a:r>
            <a:r>
              <a:rPr lang="en-US" altLang="ja-JP" dirty="0" smtClean="0"/>
              <a:t>26%</a:t>
            </a:r>
            <a:r>
              <a:rPr lang="ja-JP" altLang="en-US" dirty="0" smtClean="0"/>
              <a:t>、</a:t>
            </a:r>
            <a:r>
              <a:rPr lang="en-US" altLang="ja-JP" dirty="0" smtClean="0"/>
              <a:t>+</a:t>
            </a:r>
            <a:r>
              <a:rPr lang="ja-JP" altLang="en-US" dirty="0" smtClean="0"/>
              <a:t>弁置換または弁形成</a:t>
            </a:r>
            <a:r>
              <a:rPr lang="en-US" altLang="ja-JP" dirty="0" smtClean="0"/>
              <a:t>+CABG12%)</a:t>
            </a:r>
            <a:r>
              <a:rPr lang="ja-JP" altLang="en-US" dirty="0" smtClean="0"/>
              <a:t>　</a:t>
            </a:r>
            <a:r>
              <a:rPr lang="en-US" altLang="ja-JP" dirty="0" smtClean="0"/>
              <a:t>Cleveland clinic </a:t>
            </a:r>
            <a:r>
              <a:rPr lang="en-US" altLang="ja-JP" dirty="0" err="1" smtClean="0"/>
              <a:t>deta</a:t>
            </a:r>
            <a:r>
              <a:rPr lang="ja-JP" altLang="en-US" dirty="0" smtClean="0"/>
              <a:t>より</a:t>
            </a:r>
            <a:endParaRPr lang="en-US" altLang="ja-JP" dirty="0" smtClean="0"/>
          </a:p>
          <a:p>
            <a:endParaRPr lang="en-US" altLang="ja-JP" dirty="0" smtClean="0"/>
          </a:p>
          <a:p>
            <a:r>
              <a:rPr kumimoji="1" lang="en-US" altLang="ja-JP" dirty="0" smtClean="0"/>
              <a:t>1960</a:t>
            </a:r>
            <a:r>
              <a:rPr kumimoji="1" lang="ja-JP" altLang="en-US" dirty="0" smtClean="0"/>
              <a:t>年代から行われており、豊富な</a:t>
            </a:r>
            <a:r>
              <a:rPr kumimoji="1" lang="en-US" altLang="ja-JP" dirty="0" smtClean="0"/>
              <a:t>Evidence.</a:t>
            </a:r>
          </a:p>
          <a:p>
            <a:pPr marL="0" indent="0">
              <a:buNone/>
            </a:pPr>
            <a:r>
              <a:rPr lang="en-US" altLang="ja-JP" dirty="0" smtClean="0"/>
              <a:t>→HCM</a:t>
            </a:r>
            <a:r>
              <a:rPr lang="ja-JP" altLang="en-US" dirty="0" smtClean="0"/>
              <a:t>加療の</a:t>
            </a:r>
            <a:r>
              <a:rPr lang="en-US" altLang="ja-JP" dirty="0" smtClean="0"/>
              <a:t>Gold standard</a:t>
            </a:r>
            <a:r>
              <a:rPr lang="ja-JP" altLang="en-US" dirty="0" smtClean="0"/>
              <a:t>とされる。</a:t>
            </a:r>
            <a:endParaRPr kumimoji="1" lang="en-US" altLang="ja-JP" dirty="0" smtClean="0"/>
          </a:p>
          <a:p>
            <a:endParaRPr kumimoji="1" lang="ja-JP" altLang="en-US" dirty="0"/>
          </a:p>
        </p:txBody>
      </p:sp>
    </p:spTree>
    <p:extLst>
      <p:ext uri="{BB962C8B-B14F-4D97-AF65-F5344CB8AC3E}">
        <p14:creationId xmlns:p14="http://schemas.microsoft.com/office/powerpoint/2010/main" val="1605687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95583" y="141376"/>
            <a:ext cx="7693605" cy="1143000"/>
          </a:xfrm>
        </p:spPr>
        <p:txBody>
          <a:bodyPr/>
          <a:lstStyle/>
          <a:p>
            <a:r>
              <a:rPr kumimoji="1" lang="en-US" altLang="ja-JP" dirty="0" smtClean="0"/>
              <a:t>PTSMA </a:t>
            </a:r>
            <a:r>
              <a:rPr kumimoji="1" lang="en-US" altLang="ja-JP" dirty="0" err="1" smtClean="0"/>
              <a:t>vs</a:t>
            </a:r>
            <a:r>
              <a:rPr kumimoji="1" lang="en-US" altLang="ja-JP" dirty="0" smtClean="0"/>
              <a:t> </a:t>
            </a:r>
            <a:r>
              <a:rPr kumimoji="1" lang="ja-JP" altLang="en-US" dirty="0" smtClean="0"/>
              <a:t>心室中隔切除術</a:t>
            </a:r>
            <a:endParaRPr kumimoji="1" lang="ja-JP" altLang="en-US" dirty="0"/>
          </a:p>
        </p:txBody>
      </p:sp>
      <p:pic>
        <p:nvPicPr>
          <p:cNvPr id="5" name="コンテンツ プレースホルダー 4"/>
          <p:cNvPicPr>
            <a:picLocks noGrp="1" noChangeAspect="1"/>
          </p:cNvPicPr>
          <p:nvPr>
            <p:ph idx="1"/>
          </p:nvPr>
        </p:nvPicPr>
        <p:blipFill>
          <a:blip r:embed="rId3"/>
          <a:srcRect l="-9410" r="-9410"/>
          <a:stretch>
            <a:fillRect/>
          </a:stretch>
        </p:blipFill>
        <p:spPr>
          <a:xfrm>
            <a:off x="2381311" y="1748458"/>
            <a:ext cx="7194253" cy="3956562"/>
          </a:xfrm>
        </p:spPr>
      </p:pic>
      <p:sp>
        <p:nvSpPr>
          <p:cNvPr id="3" name="テキスト ボックス 2"/>
          <p:cNvSpPr txBox="1"/>
          <p:nvPr/>
        </p:nvSpPr>
        <p:spPr>
          <a:xfrm>
            <a:off x="5447134" y="6283541"/>
            <a:ext cx="4962573" cy="369332"/>
          </a:xfrm>
          <a:prstGeom prst="rect">
            <a:avLst/>
          </a:prstGeom>
          <a:noFill/>
        </p:spPr>
        <p:txBody>
          <a:bodyPr wrap="square" rtlCol="0">
            <a:spAutoFit/>
          </a:bodyPr>
          <a:lstStyle/>
          <a:p>
            <a:r>
              <a:rPr kumimoji="1" lang="en-US" altLang="ja-JP" dirty="0" smtClean="0"/>
              <a:t>Circulation. 2012;126:2374-2380.</a:t>
            </a:r>
            <a:endParaRPr kumimoji="1" lang="ja-JP" altLang="en-US" dirty="0"/>
          </a:p>
        </p:txBody>
      </p:sp>
      <p:sp>
        <p:nvSpPr>
          <p:cNvPr id="4" name="テキスト ボックス 3"/>
          <p:cNvSpPr txBox="1"/>
          <p:nvPr/>
        </p:nvSpPr>
        <p:spPr>
          <a:xfrm>
            <a:off x="217217" y="1453904"/>
            <a:ext cx="2673440" cy="4524316"/>
          </a:xfrm>
          <a:prstGeom prst="rect">
            <a:avLst/>
          </a:prstGeom>
          <a:noFill/>
        </p:spPr>
        <p:txBody>
          <a:bodyPr wrap="square" rtlCol="0">
            <a:spAutoFit/>
          </a:bodyPr>
          <a:lstStyle/>
          <a:p>
            <a:pPr marL="285750" indent="-285750">
              <a:buFont typeface="Arial"/>
              <a:buChar char="•"/>
            </a:pPr>
            <a:r>
              <a:rPr lang="ja-JP" altLang="en-US" dirty="0" smtClean="0"/>
              <a:t>米国</a:t>
            </a:r>
            <a:r>
              <a:rPr lang="ja-JP" altLang="en-US" dirty="0"/>
              <a:t>の</a:t>
            </a:r>
            <a:r>
              <a:rPr lang="en-US" altLang="ja-JP" dirty="0"/>
              <a:t>HOCM</a:t>
            </a:r>
            <a:r>
              <a:rPr lang="ja-JP" altLang="en-US" dirty="0"/>
              <a:t>患者</a:t>
            </a:r>
            <a:r>
              <a:rPr lang="en-US" altLang="ja-JP" dirty="0"/>
              <a:t>177</a:t>
            </a:r>
            <a:r>
              <a:rPr lang="ja-JP" altLang="en-US" dirty="0"/>
              <a:t>名（平均年齢</a:t>
            </a:r>
            <a:r>
              <a:rPr lang="en-US" altLang="ja-JP" dirty="0"/>
              <a:t>64</a:t>
            </a:r>
            <a:r>
              <a:rPr lang="ja-JP" altLang="en-US" dirty="0"/>
              <a:t>歳、女性</a:t>
            </a:r>
            <a:r>
              <a:rPr lang="en-US" altLang="ja-JP" dirty="0"/>
              <a:t>68</a:t>
            </a:r>
            <a:r>
              <a:rPr lang="ja-JP" altLang="en-US" dirty="0"/>
              <a:t>％）を対象。平均</a:t>
            </a:r>
            <a:r>
              <a:rPr lang="en-US" altLang="ja-JP" dirty="0"/>
              <a:t>5.7</a:t>
            </a:r>
            <a:r>
              <a:rPr lang="ja-JP" altLang="en-US" dirty="0"/>
              <a:t>年間</a:t>
            </a:r>
            <a:r>
              <a:rPr lang="ja-JP" altLang="en-US" dirty="0" smtClean="0"/>
              <a:t>の</a:t>
            </a:r>
            <a:r>
              <a:rPr lang="en-US" altLang="ja-JP" dirty="0" smtClean="0"/>
              <a:t>follow</a:t>
            </a:r>
            <a:r>
              <a:rPr lang="ja-JP" altLang="en-US" dirty="0" smtClean="0"/>
              <a:t>。</a:t>
            </a:r>
            <a:endParaRPr lang="en-US" altLang="ja-JP" dirty="0" smtClean="0"/>
          </a:p>
          <a:p>
            <a:pPr marL="285750" indent="-285750">
              <a:buFont typeface="Arial"/>
              <a:buChar char="•"/>
            </a:pPr>
            <a:endParaRPr lang="en-US" altLang="ja-JP" dirty="0" smtClean="0"/>
          </a:p>
          <a:p>
            <a:pPr marL="285750" indent="-285750">
              <a:buFont typeface="Arial"/>
              <a:buChar char="•"/>
            </a:pPr>
            <a:r>
              <a:rPr lang="en-US" altLang="ja-JP" dirty="0"/>
              <a:t>PTSMA</a:t>
            </a:r>
            <a:r>
              <a:rPr lang="ja-JP" altLang="en-US" dirty="0"/>
              <a:t>施行後の</a:t>
            </a:r>
            <a:r>
              <a:rPr lang="en-US" altLang="ja-JP" dirty="0"/>
              <a:t>8</a:t>
            </a:r>
            <a:r>
              <a:rPr lang="ja-JP" altLang="en-US" dirty="0"/>
              <a:t>年後の</a:t>
            </a:r>
            <a:r>
              <a:rPr lang="ja-JP" altLang="en-US" dirty="0" smtClean="0"/>
              <a:t>生存率</a:t>
            </a:r>
            <a:r>
              <a:rPr lang="en-US" altLang="ja-JP" dirty="0" smtClean="0"/>
              <a:t>79.4</a:t>
            </a:r>
            <a:r>
              <a:rPr lang="ja-JP" altLang="en-US" dirty="0"/>
              <a:t>％で、米国の一般的な</a:t>
            </a:r>
            <a:r>
              <a:rPr lang="en-US" altLang="ja-JP" dirty="0"/>
              <a:t>8</a:t>
            </a:r>
            <a:r>
              <a:rPr lang="ja-JP" altLang="en-US" dirty="0"/>
              <a:t>年後の生存率</a:t>
            </a:r>
            <a:r>
              <a:rPr lang="en-US" altLang="ja-JP" dirty="0"/>
              <a:t>79</a:t>
            </a:r>
            <a:r>
              <a:rPr lang="ja-JP" altLang="en-US" dirty="0"/>
              <a:t>％や、比較対象の</a:t>
            </a:r>
            <a:r>
              <a:rPr lang="en-US" altLang="ja-JP" dirty="0"/>
              <a:t>177</a:t>
            </a:r>
            <a:r>
              <a:rPr lang="ja-JP" altLang="en-US" dirty="0"/>
              <a:t>例の心筋切除術群と比べ</a:t>
            </a:r>
            <a:r>
              <a:rPr lang="en-US" altLang="ja-JP" dirty="0"/>
              <a:t>79.0</a:t>
            </a:r>
            <a:r>
              <a:rPr lang="ja-JP" altLang="en-US" dirty="0"/>
              <a:t>％と有意な差は認められなかった</a:t>
            </a:r>
            <a:r>
              <a:rPr lang="ja-JP" altLang="en-US" dirty="0" smtClean="0"/>
              <a:t>。</a:t>
            </a:r>
            <a:r>
              <a:rPr lang="en-US" altLang="ja-JP" dirty="0" smtClean="0"/>
              <a:t>(P=0.64)</a:t>
            </a:r>
          </a:p>
          <a:p>
            <a:pPr marL="285750" indent="-285750">
              <a:buFont typeface="Arial"/>
              <a:buChar char="•"/>
            </a:pPr>
            <a:endParaRPr lang="en-US" altLang="ja-JP" dirty="0"/>
          </a:p>
          <a:p>
            <a:pPr marL="285750" indent="-285750">
              <a:buFont typeface="Arial"/>
              <a:buChar char="•"/>
            </a:pPr>
            <a:r>
              <a:rPr lang="en-US" altLang="ja-JP" dirty="0"/>
              <a:t>100</a:t>
            </a:r>
            <a:r>
              <a:rPr lang="ja-JP" altLang="en-US" dirty="0"/>
              <a:t>人</a:t>
            </a:r>
            <a:r>
              <a:rPr lang="en-US" altLang="ja-JP" dirty="0"/>
              <a:t>/</a:t>
            </a:r>
            <a:r>
              <a:rPr lang="ja-JP" altLang="en-US" dirty="0"/>
              <a:t>年での突然死発生率も</a:t>
            </a:r>
            <a:r>
              <a:rPr lang="en-US" altLang="ja-JP" dirty="0"/>
              <a:t>1.31</a:t>
            </a:r>
            <a:r>
              <a:rPr lang="ja-JP" altLang="en-US" dirty="0"/>
              <a:t>であった。</a:t>
            </a:r>
            <a:endParaRPr lang="en-US" altLang="ja-JP" dirty="0"/>
          </a:p>
        </p:txBody>
      </p:sp>
    </p:spTree>
    <p:extLst>
      <p:ext uri="{BB962C8B-B14F-4D97-AF65-F5344CB8AC3E}">
        <p14:creationId xmlns:p14="http://schemas.microsoft.com/office/powerpoint/2010/main" val="21364050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8312" y="0"/>
            <a:ext cx="8229600" cy="1143000"/>
          </a:xfrm>
        </p:spPr>
        <p:txBody>
          <a:bodyPr/>
          <a:lstStyle/>
          <a:p>
            <a:r>
              <a:rPr lang="en-US" altLang="ja-JP" dirty="0"/>
              <a:t>PTSMA </a:t>
            </a:r>
            <a:r>
              <a:rPr lang="en-US" altLang="ja-JP" dirty="0" err="1"/>
              <a:t>vs</a:t>
            </a:r>
            <a:r>
              <a:rPr lang="en-US" altLang="ja-JP" dirty="0"/>
              <a:t> </a:t>
            </a:r>
            <a:r>
              <a:rPr lang="ja-JP" altLang="en-US" dirty="0"/>
              <a:t>心室中隔切除術</a:t>
            </a:r>
            <a:endParaRPr kumimoji="1" lang="ja-JP" altLang="en-US" dirty="0"/>
          </a:p>
        </p:txBody>
      </p:sp>
      <p:pic>
        <p:nvPicPr>
          <p:cNvPr id="4" name="コンテンツ プレースホルダー 3"/>
          <p:cNvPicPr>
            <a:picLocks noGrp="1" noChangeAspect="1"/>
          </p:cNvPicPr>
          <p:nvPr>
            <p:ph idx="1"/>
          </p:nvPr>
        </p:nvPicPr>
        <p:blipFill>
          <a:blip r:embed="rId3"/>
          <a:srcRect l="-34181" r="-34181"/>
          <a:stretch>
            <a:fillRect/>
          </a:stretch>
        </p:blipFill>
        <p:spPr>
          <a:xfrm>
            <a:off x="-1423502" y="1600200"/>
            <a:ext cx="8229600" cy="4525963"/>
          </a:xfrm>
        </p:spPr>
      </p:pic>
      <p:sp>
        <p:nvSpPr>
          <p:cNvPr id="5" name="テキスト ボックス 4"/>
          <p:cNvSpPr txBox="1"/>
          <p:nvPr/>
        </p:nvSpPr>
        <p:spPr>
          <a:xfrm>
            <a:off x="5134349" y="907157"/>
            <a:ext cx="3892688" cy="6001643"/>
          </a:xfrm>
          <a:prstGeom prst="rect">
            <a:avLst/>
          </a:prstGeom>
          <a:noFill/>
        </p:spPr>
        <p:txBody>
          <a:bodyPr wrap="square" rtlCol="0">
            <a:spAutoFit/>
          </a:bodyPr>
          <a:lstStyle/>
          <a:p>
            <a:r>
              <a:rPr kumimoji="1" lang="ja-JP" altLang="en-US" sz="2400" dirty="0" smtClean="0"/>
              <a:t>・</a:t>
            </a:r>
            <a:r>
              <a:rPr kumimoji="1" lang="ja-JP" altLang="en-US" sz="2000" dirty="0" smtClean="0"/>
              <a:t>米国の</a:t>
            </a:r>
            <a:r>
              <a:rPr kumimoji="1" lang="en-US" altLang="ja-JP" sz="2000" dirty="0" smtClean="0"/>
              <a:t>HOCM</a:t>
            </a:r>
            <a:r>
              <a:rPr kumimoji="1" lang="ja-JP" altLang="en-US" sz="2000" dirty="0" smtClean="0"/>
              <a:t>患者</a:t>
            </a:r>
            <a:r>
              <a:rPr kumimoji="1" lang="en-US" altLang="ja-JP" sz="2000" dirty="0" smtClean="0"/>
              <a:t>41</a:t>
            </a:r>
            <a:r>
              <a:rPr kumimoji="1" lang="ja-JP" altLang="en-US" sz="2000" dirty="0" smtClean="0"/>
              <a:t>名に</a:t>
            </a:r>
            <a:r>
              <a:rPr kumimoji="1" lang="en-US" altLang="ja-JP" sz="2000" dirty="0" smtClean="0"/>
              <a:t>PTSMA</a:t>
            </a:r>
            <a:r>
              <a:rPr kumimoji="1" lang="ja-JP" altLang="en-US" sz="2000" dirty="0" smtClean="0"/>
              <a:t>と</a:t>
            </a:r>
            <a:r>
              <a:rPr lang="ja-JP" altLang="en-US" sz="2000" dirty="0" smtClean="0"/>
              <a:t>心室中隔</a:t>
            </a:r>
            <a:r>
              <a:rPr lang="ja-JP" altLang="en-US" sz="2000" dirty="0"/>
              <a:t>切除術とを</a:t>
            </a:r>
            <a:r>
              <a:rPr kumimoji="1" lang="ja-JP" altLang="en-US" sz="2000" dirty="0" smtClean="0"/>
              <a:t>行った</a:t>
            </a:r>
            <a:r>
              <a:rPr lang="ja-JP" altLang="en-US" sz="2000" dirty="0" smtClean="0"/>
              <a:t>際</a:t>
            </a:r>
            <a:r>
              <a:rPr kumimoji="1" lang="ja-JP" altLang="en-US" sz="2000" dirty="0" smtClean="0"/>
              <a:t>の１年間の予後の検討を行っている。</a:t>
            </a:r>
            <a:endParaRPr kumimoji="1" lang="en-US" altLang="ja-JP" sz="2000" dirty="0" smtClean="0"/>
          </a:p>
          <a:p>
            <a:endParaRPr kumimoji="1" lang="en-US" altLang="ja-JP" sz="2000" dirty="0" smtClean="0"/>
          </a:p>
          <a:p>
            <a:r>
              <a:rPr lang="ja-JP" altLang="en-US" sz="2000" dirty="0" smtClean="0"/>
              <a:t>・術後の改善事項には両者の間で差は無かった。</a:t>
            </a:r>
            <a:endParaRPr lang="en-US" altLang="ja-JP" sz="2000" dirty="0" smtClean="0"/>
          </a:p>
          <a:p>
            <a:endParaRPr lang="en-US" altLang="ja-JP" sz="2000" dirty="0" smtClean="0"/>
          </a:p>
          <a:p>
            <a:r>
              <a:rPr kumimoji="1" lang="ja-JP" altLang="en-US" sz="2000" dirty="0" smtClean="0"/>
              <a:t>・心室中隔切除群で</a:t>
            </a:r>
            <a:r>
              <a:rPr kumimoji="1" lang="en-US" altLang="ja-JP" sz="2000" dirty="0" smtClean="0"/>
              <a:t>mild AR</a:t>
            </a:r>
            <a:r>
              <a:rPr lang="ja-JP" altLang="en-US" sz="2000" dirty="0" smtClean="0"/>
              <a:t>発症したものが多かった。</a:t>
            </a:r>
            <a:endParaRPr lang="en-US" altLang="ja-JP" sz="2000" dirty="0" smtClean="0"/>
          </a:p>
          <a:p>
            <a:r>
              <a:rPr lang="ja-JP" altLang="ja-JP" sz="2000" dirty="0"/>
              <a:t>　</a:t>
            </a:r>
            <a:r>
              <a:rPr lang="en-US" altLang="ja-JP" sz="2000" dirty="0" smtClean="0"/>
              <a:t>(11</a:t>
            </a:r>
            <a:r>
              <a:rPr lang="ja-JP" altLang="en-US" sz="2000" dirty="0" smtClean="0"/>
              <a:t>名</a:t>
            </a:r>
            <a:r>
              <a:rPr lang="en-US" altLang="ja-JP" sz="2000" dirty="0" smtClean="0"/>
              <a:t>(27%)P</a:t>
            </a:r>
            <a:r>
              <a:rPr lang="ja-JP" altLang="en-US" sz="2000" dirty="0" smtClean="0"/>
              <a:t>＜</a:t>
            </a:r>
            <a:r>
              <a:rPr lang="en-US" altLang="ja-JP" sz="2000" dirty="0" smtClean="0"/>
              <a:t>0.05)</a:t>
            </a:r>
          </a:p>
          <a:p>
            <a:endParaRPr lang="en-US" altLang="ja-JP" sz="2000" dirty="0" smtClean="0"/>
          </a:p>
          <a:p>
            <a:r>
              <a:rPr kumimoji="1" lang="ja-JP" altLang="en-US" sz="2000" dirty="0" smtClean="0"/>
              <a:t>・</a:t>
            </a:r>
            <a:r>
              <a:rPr kumimoji="1" lang="en-US" altLang="ja-JP" sz="2000" dirty="0" smtClean="0"/>
              <a:t>PTSMA</a:t>
            </a:r>
            <a:r>
              <a:rPr kumimoji="1" lang="ja-JP" altLang="en-US" sz="2000" dirty="0" smtClean="0"/>
              <a:t>群では</a:t>
            </a:r>
            <a:r>
              <a:rPr kumimoji="1" lang="en-US" altLang="ja-JP" sz="2000" dirty="0" smtClean="0"/>
              <a:t>PPM</a:t>
            </a:r>
            <a:r>
              <a:rPr kumimoji="1" lang="ja-JP" altLang="en-US" sz="2000" dirty="0" smtClean="0"/>
              <a:t>を必要としたものが多かった。</a:t>
            </a:r>
            <a:r>
              <a:rPr kumimoji="1" lang="en-US" altLang="ja-JP" sz="2000" dirty="0" smtClean="0"/>
              <a:t>(22</a:t>
            </a:r>
            <a:r>
              <a:rPr kumimoji="1" lang="ja-JP" altLang="en-US" sz="2000" dirty="0" smtClean="0"/>
              <a:t>％</a:t>
            </a:r>
            <a:r>
              <a:rPr kumimoji="1" lang="en-US" altLang="ja-JP" sz="2000" dirty="0" smtClean="0"/>
              <a:t> </a:t>
            </a:r>
            <a:r>
              <a:rPr kumimoji="1" lang="en-US" altLang="ja-JP" sz="2000" dirty="0" err="1" smtClean="0"/>
              <a:t>vs</a:t>
            </a:r>
            <a:r>
              <a:rPr kumimoji="1" lang="en-US" altLang="ja-JP" sz="2000" dirty="0" smtClean="0"/>
              <a:t> 2% P=0.02)</a:t>
            </a:r>
          </a:p>
          <a:p>
            <a:endParaRPr kumimoji="1" lang="en-US" altLang="ja-JP" sz="2000" dirty="0" smtClean="0"/>
          </a:p>
          <a:p>
            <a:r>
              <a:rPr lang="ja-JP" altLang="en-US" sz="2000" dirty="0" smtClean="0"/>
              <a:t>・術後の薬剤の必要性では</a:t>
            </a:r>
            <a:r>
              <a:rPr lang="en-US" altLang="ja-JP" sz="2000" dirty="0" smtClean="0"/>
              <a:t>PTSMA</a:t>
            </a:r>
            <a:r>
              <a:rPr lang="ja-JP" altLang="en-US" sz="2000" dirty="0" smtClean="0"/>
              <a:t>群で</a:t>
            </a:r>
            <a:r>
              <a:rPr lang="en-US" altLang="ja-JP" sz="2000" dirty="0" smtClean="0"/>
              <a:t>β−blocker76%→17% </a:t>
            </a:r>
            <a:r>
              <a:rPr lang="en-US" altLang="ja-JP" sz="2000" dirty="0" err="1" smtClean="0"/>
              <a:t>Ca</a:t>
            </a:r>
            <a:r>
              <a:rPr lang="en-US" altLang="ja-JP" sz="2000" dirty="0" smtClean="0"/>
              <a:t>-blocker 46%→2%</a:t>
            </a:r>
          </a:p>
          <a:p>
            <a:r>
              <a:rPr lang="ja-JP" altLang="en-US" sz="2000" smtClean="0"/>
              <a:t>・心室中隔</a:t>
            </a:r>
            <a:r>
              <a:rPr lang="ja-JP" altLang="en-US" sz="2000" dirty="0" smtClean="0"/>
              <a:t>切除群では</a:t>
            </a:r>
            <a:r>
              <a:rPr lang="en-US" altLang="ja-JP" sz="2000" dirty="0" smtClean="0"/>
              <a:t>63%→59</a:t>
            </a:r>
            <a:r>
              <a:rPr lang="ja-JP" altLang="en-US" sz="2000" dirty="0" smtClean="0"/>
              <a:t>％、</a:t>
            </a:r>
            <a:r>
              <a:rPr lang="en-US" altLang="ja-JP" sz="2000" dirty="0" smtClean="0"/>
              <a:t>44%→20</a:t>
            </a:r>
            <a:r>
              <a:rPr lang="ja-JP" altLang="en-US" sz="2000" dirty="0" smtClean="0"/>
              <a:t>％</a:t>
            </a:r>
            <a:r>
              <a:rPr lang="en-US" altLang="ja-JP" sz="2000" dirty="0" smtClean="0"/>
              <a:t>(P</a:t>
            </a:r>
            <a:r>
              <a:rPr lang="ja-JP" altLang="en-US" sz="2000" dirty="0" smtClean="0"/>
              <a:t>＜</a:t>
            </a:r>
            <a:r>
              <a:rPr lang="en-US" altLang="ja-JP" sz="2000" dirty="0" smtClean="0"/>
              <a:t>0.05)</a:t>
            </a:r>
            <a:endParaRPr kumimoji="1" lang="ja-JP" altLang="en-US" sz="2000" dirty="0"/>
          </a:p>
        </p:txBody>
      </p:sp>
      <p:sp>
        <p:nvSpPr>
          <p:cNvPr id="3" name="テキスト ボックス 2"/>
          <p:cNvSpPr txBox="1"/>
          <p:nvPr/>
        </p:nvSpPr>
        <p:spPr>
          <a:xfrm>
            <a:off x="334180" y="6350387"/>
            <a:ext cx="3542308" cy="369332"/>
          </a:xfrm>
          <a:prstGeom prst="rect">
            <a:avLst/>
          </a:prstGeom>
          <a:noFill/>
        </p:spPr>
        <p:txBody>
          <a:bodyPr wrap="square" rtlCol="0">
            <a:spAutoFit/>
          </a:bodyPr>
          <a:lstStyle/>
          <a:p>
            <a:r>
              <a:rPr kumimoji="1" lang="en-US" altLang="ja-JP" dirty="0" smtClean="0"/>
              <a:t>J Am </a:t>
            </a:r>
            <a:r>
              <a:rPr kumimoji="1" lang="en-US" altLang="ja-JP" dirty="0" err="1" smtClean="0"/>
              <a:t>Coll</a:t>
            </a:r>
            <a:r>
              <a:rPr kumimoji="1" lang="en-US" altLang="ja-JP" dirty="0" smtClean="0"/>
              <a:t> </a:t>
            </a:r>
            <a:r>
              <a:rPr kumimoji="1" lang="en-US" altLang="ja-JP" dirty="0" err="1" smtClean="0"/>
              <a:t>Cardiol</a:t>
            </a:r>
            <a:r>
              <a:rPr kumimoji="1" lang="en-US" altLang="ja-JP" dirty="0" smtClean="0"/>
              <a:t> 2001;38:1701-6</a:t>
            </a:r>
            <a:endParaRPr kumimoji="1" lang="ja-JP" altLang="en-US" dirty="0"/>
          </a:p>
        </p:txBody>
      </p:sp>
    </p:spTree>
    <p:extLst>
      <p:ext uri="{BB962C8B-B14F-4D97-AF65-F5344CB8AC3E}">
        <p14:creationId xmlns:p14="http://schemas.microsoft.com/office/powerpoint/2010/main" val="222725708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PTSMA </a:t>
            </a:r>
            <a:r>
              <a:rPr lang="en-US" altLang="ja-JP" dirty="0" err="1" smtClean="0"/>
              <a:t>vs</a:t>
            </a:r>
            <a:r>
              <a:rPr lang="en-US" altLang="ja-JP" dirty="0" smtClean="0"/>
              <a:t> </a:t>
            </a:r>
            <a:r>
              <a:rPr lang="ja-JP" altLang="en-US" dirty="0" smtClean="0"/>
              <a:t>心筋切除術　まとめ</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米国からの両者の比較検討では、</a:t>
            </a:r>
            <a:r>
              <a:rPr kumimoji="1" lang="en-US" altLang="ja-JP" dirty="0" smtClean="0"/>
              <a:t>PTSMA</a:t>
            </a:r>
            <a:r>
              <a:rPr kumimoji="1" lang="ja-JP" altLang="en-US" dirty="0" smtClean="0"/>
              <a:t>の治療が外科的切除の治療効果に近づきつつあり、</a:t>
            </a:r>
            <a:r>
              <a:rPr kumimoji="1" lang="en-US" altLang="ja-JP" dirty="0" smtClean="0"/>
              <a:t>65</a:t>
            </a:r>
            <a:r>
              <a:rPr kumimoji="1" lang="ja-JP" altLang="en-US" dirty="0" smtClean="0"/>
              <a:t>歳以上では</a:t>
            </a:r>
            <a:r>
              <a:rPr kumimoji="1" lang="en-US" altLang="ja-JP" dirty="0" smtClean="0"/>
              <a:t>PTSMA</a:t>
            </a:r>
            <a:r>
              <a:rPr lang="ja-JP" altLang="en-US" dirty="0" smtClean="0"/>
              <a:t>を</a:t>
            </a:r>
            <a:r>
              <a:rPr lang="en-US" altLang="ja-JP" dirty="0" smtClean="0"/>
              <a:t>65</a:t>
            </a:r>
            <a:r>
              <a:rPr kumimoji="1" lang="ja-JP" altLang="en-US" dirty="0" smtClean="0"/>
              <a:t>歳未満では外科的切除を推奨される様になった。</a:t>
            </a:r>
            <a:endParaRPr kumimoji="1" lang="en-US" altLang="ja-JP" dirty="0" smtClean="0"/>
          </a:p>
          <a:p>
            <a:pPr marL="0" indent="0">
              <a:buNone/>
            </a:pPr>
            <a:r>
              <a:rPr lang="en-US" altLang="ja-JP" dirty="0" smtClean="0"/>
              <a:t>(</a:t>
            </a:r>
            <a:r>
              <a:rPr lang="ja-JP" altLang="en-US" dirty="0" smtClean="0"/>
              <a:t>全体の死亡に差は無く、</a:t>
            </a:r>
            <a:r>
              <a:rPr lang="en-US" altLang="ja-JP" dirty="0" smtClean="0"/>
              <a:t>65</a:t>
            </a:r>
            <a:r>
              <a:rPr lang="ja-JP" altLang="en-US" dirty="0" smtClean="0"/>
              <a:t>歳未満では心筋切除術の方が有意に有効であったが、</a:t>
            </a:r>
            <a:r>
              <a:rPr lang="en-US" altLang="ja-JP" dirty="0" smtClean="0"/>
              <a:t>65</a:t>
            </a:r>
            <a:r>
              <a:rPr lang="ja-JP" altLang="en-US" dirty="0" smtClean="0"/>
              <a:t>歳以上では同等。</a:t>
            </a:r>
            <a:r>
              <a:rPr lang="fr-FR" altLang="ja-JP" dirty="0"/>
              <a:t>Circulation 2008; 118: 131-</a:t>
            </a:r>
            <a:r>
              <a:rPr lang="fr-FR" altLang="ja-JP" dirty="0" smtClean="0"/>
              <a:t>139</a:t>
            </a:r>
            <a:r>
              <a:rPr lang="en-US" altLang="ja-JP" dirty="0" smtClean="0"/>
              <a:t>)</a:t>
            </a:r>
          </a:p>
          <a:p>
            <a:r>
              <a:rPr lang="ja-JP" altLang="en-US" dirty="0" smtClean="0"/>
              <a:t>日本でのガイドラインでは適応や推奨度も異なっており、今後の動向に注意。</a:t>
            </a:r>
            <a:endParaRPr kumimoji="1" lang="en-US" altLang="ja-JP" dirty="0" smtClean="0"/>
          </a:p>
        </p:txBody>
      </p:sp>
    </p:spTree>
    <p:extLst>
      <p:ext uri="{BB962C8B-B14F-4D97-AF65-F5344CB8AC3E}">
        <p14:creationId xmlns:p14="http://schemas.microsoft.com/office/powerpoint/2010/main" val="7207841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③HCM</a:t>
            </a:r>
            <a:r>
              <a:rPr lang="ja-JP" altLang="en-US" dirty="0" smtClean="0"/>
              <a:t>患者の</a:t>
            </a:r>
            <a:r>
              <a:rPr lang="en-US" altLang="ja-JP" dirty="0" smtClean="0"/>
              <a:t>small vessel disease</a:t>
            </a:r>
            <a:r>
              <a:rPr lang="ja-JP" altLang="en-US" dirty="0" smtClean="0"/>
              <a:t>の合併は予後を悪化させるか？</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smtClean="0"/>
              <a:t>HCM</a:t>
            </a:r>
            <a:r>
              <a:rPr kumimoji="1" lang="ja-JP" altLang="en-US" dirty="0" smtClean="0"/>
              <a:t>患者では肥大した心筋による酸素需要の増加と、相対的な酸素供給の低下から、心内膜下の心筋虚血が引き起こされる。</a:t>
            </a:r>
            <a:endParaRPr kumimoji="1" lang="en-US" altLang="ja-JP" dirty="0" smtClean="0"/>
          </a:p>
          <a:p>
            <a:r>
              <a:rPr lang="ja-JP" altLang="en-US" dirty="0" smtClean="0"/>
              <a:t>左室の弛緩障害や左室充満圧の上昇、心筋の変性から拡張期の冠血流が低下し、予後規定因子としての微小循環障害が調査されている。</a:t>
            </a:r>
            <a:endParaRPr lang="en-US" altLang="ja-JP" dirty="0" smtClean="0"/>
          </a:p>
          <a:p>
            <a:pPr marL="0" indent="0">
              <a:buNone/>
            </a:pPr>
            <a:r>
              <a:rPr lang="en-US" altLang="ja-JP" dirty="0" smtClean="0"/>
              <a:t>(J Am </a:t>
            </a:r>
            <a:r>
              <a:rPr lang="en-US" altLang="ja-JP" dirty="0" err="1" smtClean="0"/>
              <a:t>Coll</a:t>
            </a:r>
            <a:r>
              <a:rPr lang="en-US" altLang="ja-JP" dirty="0" smtClean="0"/>
              <a:t> </a:t>
            </a:r>
            <a:r>
              <a:rPr lang="en-US" altLang="ja-JP" dirty="0" err="1" smtClean="0"/>
              <a:t>Cardiol</a:t>
            </a:r>
            <a:r>
              <a:rPr lang="en-US" altLang="ja-JP" dirty="0" smtClean="0"/>
              <a:t> 47(5):1043-1048,2006)</a:t>
            </a:r>
          </a:p>
          <a:p>
            <a:r>
              <a:rPr kumimoji="1" lang="ja-JP" altLang="en-US" dirty="0" smtClean="0"/>
              <a:t>冠血流予備能の低下は肥大の無い部分でも認められ、機序として微小循環障害が考えられている。</a:t>
            </a:r>
            <a:endParaRPr kumimoji="1" lang="ja-JP" altLang="en-US" dirty="0"/>
          </a:p>
        </p:txBody>
      </p:sp>
    </p:spTree>
    <p:extLst>
      <p:ext uri="{BB962C8B-B14F-4D97-AF65-F5344CB8AC3E}">
        <p14:creationId xmlns:p14="http://schemas.microsoft.com/office/powerpoint/2010/main" val="1132533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カテーテル引き抜き圧所見</a:t>
            </a:r>
            <a:endParaRPr kumimoji="1" lang="ja-JP" altLang="en-US" dirty="0"/>
          </a:p>
        </p:txBody>
      </p:sp>
      <p:pic>
        <p:nvPicPr>
          <p:cNvPr id="4" name="コンテンツ プレースホルダー 3"/>
          <p:cNvPicPr>
            <a:picLocks noGrp="1" noChangeAspect="1"/>
          </p:cNvPicPr>
          <p:nvPr>
            <p:ph idx="1"/>
          </p:nvPr>
        </p:nvPicPr>
        <p:blipFill>
          <a:blip r:embed="rId2"/>
          <a:srcRect l="-62448" r="-62448"/>
          <a:stretch>
            <a:fillRect/>
          </a:stretch>
        </p:blipFill>
        <p:spPr>
          <a:xfrm>
            <a:off x="-759942" y="2323487"/>
            <a:ext cx="6104000" cy="3356965"/>
          </a:xfrm>
        </p:spPr>
      </p:pic>
      <p:pic>
        <p:nvPicPr>
          <p:cNvPr id="5" name="図 4"/>
          <p:cNvPicPr>
            <a:picLocks noChangeAspect="1"/>
          </p:cNvPicPr>
          <p:nvPr/>
        </p:nvPicPr>
        <p:blipFill>
          <a:blip r:embed="rId3"/>
          <a:stretch>
            <a:fillRect/>
          </a:stretch>
        </p:blipFill>
        <p:spPr>
          <a:xfrm>
            <a:off x="4266667" y="2702168"/>
            <a:ext cx="4420133" cy="3241431"/>
          </a:xfrm>
          <a:prstGeom prst="rect">
            <a:avLst/>
          </a:prstGeom>
        </p:spPr>
      </p:pic>
    </p:spTree>
    <p:extLst>
      <p:ext uri="{BB962C8B-B14F-4D97-AF65-F5344CB8AC3E}">
        <p14:creationId xmlns:p14="http://schemas.microsoft.com/office/powerpoint/2010/main" val="35446142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957984" y="335462"/>
            <a:ext cx="4087618" cy="954107"/>
          </a:xfrm>
          <a:prstGeom prst="rect">
            <a:avLst/>
          </a:prstGeom>
          <a:noFill/>
        </p:spPr>
        <p:txBody>
          <a:bodyPr wrap="square" rtlCol="0">
            <a:spAutoFit/>
          </a:bodyPr>
          <a:lstStyle/>
          <a:p>
            <a:r>
              <a:rPr lang="ja-JP" altLang="en-US" sz="2800" dirty="0"/>
              <a:t>肥大型心筋症における微小循環障害の評価と予後</a:t>
            </a:r>
            <a:endParaRPr kumimoji="1" lang="ja-JP" altLang="en-US" sz="2800" dirty="0"/>
          </a:p>
        </p:txBody>
      </p:sp>
      <p:sp>
        <p:nvSpPr>
          <p:cNvPr id="6" name="テキスト ボックス 5"/>
          <p:cNvSpPr txBox="1"/>
          <p:nvPr/>
        </p:nvSpPr>
        <p:spPr>
          <a:xfrm>
            <a:off x="4957984" y="1502687"/>
            <a:ext cx="3895376" cy="5355313"/>
          </a:xfrm>
          <a:prstGeom prst="rect">
            <a:avLst/>
          </a:prstGeom>
          <a:noFill/>
        </p:spPr>
        <p:txBody>
          <a:bodyPr wrap="square" rtlCol="0">
            <a:spAutoFit/>
          </a:bodyPr>
          <a:lstStyle/>
          <a:p>
            <a:r>
              <a:rPr lang="ja-JP" altLang="en-US" dirty="0" smtClean="0"/>
              <a:t>・イタリアの</a:t>
            </a:r>
            <a:r>
              <a:rPr lang="en-US" altLang="ja-JP" dirty="0" smtClean="0"/>
              <a:t>51</a:t>
            </a:r>
            <a:r>
              <a:rPr kumimoji="1" lang="ja-JP" altLang="en-US" dirty="0" smtClean="0"/>
              <a:t>名</a:t>
            </a:r>
            <a:r>
              <a:rPr kumimoji="1" lang="en-US" altLang="ja-JP" dirty="0" smtClean="0"/>
              <a:t>(</a:t>
            </a:r>
            <a:r>
              <a:rPr kumimoji="1" lang="en-US" altLang="ja-JP" dirty="0" err="1" smtClean="0"/>
              <a:t>NYHAⅠ</a:t>
            </a:r>
            <a:r>
              <a:rPr kumimoji="1" lang="en-US" altLang="ja-JP" dirty="0" smtClean="0"/>
              <a:t>−Ⅱ)</a:t>
            </a:r>
            <a:r>
              <a:rPr kumimoji="1" lang="ja-JP" altLang="en-US" dirty="0" smtClean="0"/>
              <a:t>の</a:t>
            </a:r>
            <a:r>
              <a:rPr kumimoji="1" lang="en-US" altLang="ja-JP" dirty="0" smtClean="0"/>
              <a:t>HCM</a:t>
            </a:r>
            <a:r>
              <a:rPr kumimoji="1" lang="ja-JP" altLang="en-US" dirty="0" smtClean="0"/>
              <a:t>患者を対象。</a:t>
            </a:r>
            <a:endParaRPr kumimoji="1" lang="en-US" altLang="ja-JP" dirty="0" smtClean="0"/>
          </a:p>
          <a:p>
            <a:endParaRPr kumimoji="1" lang="en-US" altLang="ja-JP" dirty="0" smtClean="0"/>
          </a:p>
          <a:p>
            <a:r>
              <a:rPr lang="ja-JP" altLang="en-US" dirty="0" smtClean="0"/>
              <a:t>・</a:t>
            </a:r>
            <a:r>
              <a:rPr lang="en-US" altLang="ja-JP" dirty="0" err="1" smtClean="0"/>
              <a:t>Dipyridamole</a:t>
            </a:r>
            <a:r>
              <a:rPr lang="en-US" altLang="ja-JP" dirty="0" smtClean="0"/>
              <a:t> </a:t>
            </a:r>
            <a:r>
              <a:rPr lang="ja-JP" altLang="en-US" dirty="0" smtClean="0"/>
              <a:t>負荷後の</a:t>
            </a:r>
            <a:r>
              <a:rPr lang="en-US" altLang="ja-JP" dirty="0" smtClean="0"/>
              <a:t>PET</a:t>
            </a:r>
            <a:r>
              <a:rPr lang="ja-JP" altLang="en-US" dirty="0" smtClean="0"/>
              <a:t>撮影にて</a:t>
            </a:r>
            <a:r>
              <a:rPr lang="en-US" altLang="ja-JP" dirty="0" smtClean="0"/>
              <a:t>Lowest(0.59−1.11ml/min/</a:t>
            </a:r>
            <a:r>
              <a:rPr lang="en-US" altLang="ja-JP" dirty="0"/>
              <a:t>g</a:t>
            </a:r>
            <a:r>
              <a:rPr lang="en-US" altLang="ja-JP" dirty="0" smtClean="0"/>
              <a:t>)</a:t>
            </a:r>
          </a:p>
          <a:p>
            <a:r>
              <a:rPr lang="en-US" altLang="ja-JP" dirty="0" err="1" smtClean="0"/>
              <a:t>Midlle</a:t>
            </a:r>
            <a:r>
              <a:rPr lang="en-US" altLang="ja-JP" dirty="0" smtClean="0"/>
              <a:t>(1.13-1.57ml/min/g)</a:t>
            </a:r>
          </a:p>
          <a:p>
            <a:r>
              <a:rPr lang="en-US" altLang="ja-JP" dirty="0" smtClean="0"/>
              <a:t>Highest(1.62-3.77ml/min/g) </a:t>
            </a:r>
          </a:p>
          <a:p>
            <a:r>
              <a:rPr lang="ja-JP" altLang="en-US" dirty="0" smtClean="0"/>
              <a:t>の</a:t>
            </a:r>
            <a:r>
              <a:rPr lang="en-US" altLang="ja-JP" dirty="0" smtClean="0"/>
              <a:t>3</a:t>
            </a:r>
            <a:r>
              <a:rPr lang="ja-JP" altLang="en-US" dirty="0" smtClean="0"/>
              <a:t>群の</a:t>
            </a:r>
            <a:r>
              <a:rPr lang="en-US" altLang="ja-JP" dirty="0" smtClean="0"/>
              <a:t>Myocardial </a:t>
            </a:r>
            <a:r>
              <a:rPr lang="en-US" altLang="ja-JP" dirty="0"/>
              <a:t>blood flow(MBF)</a:t>
            </a:r>
            <a:r>
              <a:rPr lang="ja-JP" altLang="en-US" dirty="0" smtClean="0"/>
              <a:t>に振り分け、</a:t>
            </a:r>
            <a:r>
              <a:rPr lang="en-US" altLang="ja-JP" dirty="0" smtClean="0"/>
              <a:t>8.1</a:t>
            </a:r>
            <a:r>
              <a:rPr lang="ja-JP" altLang="en-US" dirty="0" smtClean="0"/>
              <a:t>年</a:t>
            </a:r>
            <a:r>
              <a:rPr lang="en-US" altLang="ja-JP" dirty="0" smtClean="0"/>
              <a:t>±2.1</a:t>
            </a:r>
            <a:r>
              <a:rPr lang="ja-JP" altLang="en-US" dirty="0" smtClean="0"/>
              <a:t>年の追跡コホート調査を行った。</a:t>
            </a:r>
            <a:endParaRPr lang="en-US" altLang="ja-JP" dirty="0" smtClean="0"/>
          </a:p>
          <a:p>
            <a:endParaRPr kumimoji="1" lang="en-US" altLang="ja-JP" dirty="0"/>
          </a:p>
          <a:p>
            <a:r>
              <a:rPr lang="ja-JP" altLang="en-US" dirty="0" smtClean="0"/>
              <a:t>・</a:t>
            </a:r>
            <a:r>
              <a:rPr lang="en-US" altLang="ja-JP" dirty="0" smtClean="0"/>
              <a:t>Lowest</a:t>
            </a:r>
            <a:r>
              <a:rPr lang="ja-JP" altLang="en-US" dirty="0" smtClean="0"/>
              <a:t>はその他２群と比較し、心血管死亡率の上昇</a:t>
            </a:r>
            <a:r>
              <a:rPr lang="en-US" altLang="ja-JP" dirty="0" smtClean="0"/>
              <a:t>(RR9.6 P=0.02)</a:t>
            </a:r>
            <a:r>
              <a:rPr lang="ja-JP" altLang="en-US" dirty="0" smtClean="0"/>
              <a:t>、また心房細動の合併、</a:t>
            </a:r>
            <a:r>
              <a:rPr lang="en-US" altLang="ja-JP" dirty="0" err="1" smtClean="0"/>
              <a:t>Dd</a:t>
            </a:r>
            <a:r>
              <a:rPr lang="ja-JP" altLang="en-US" dirty="0" smtClean="0"/>
              <a:t>、</a:t>
            </a:r>
            <a:r>
              <a:rPr lang="en-US" altLang="ja-JP" dirty="0" smtClean="0"/>
              <a:t>Ds</a:t>
            </a:r>
            <a:r>
              <a:rPr lang="ja-JP" altLang="en-US" dirty="0" smtClean="0"/>
              <a:t>の拡大、</a:t>
            </a:r>
            <a:r>
              <a:rPr lang="en-US" altLang="ja-JP" dirty="0" smtClean="0"/>
              <a:t>EF</a:t>
            </a:r>
            <a:r>
              <a:rPr lang="ja-JP" altLang="en-US" dirty="0" smtClean="0"/>
              <a:t>の低下傾向にあった。</a:t>
            </a:r>
            <a:endParaRPr lang="en-US" altLang="ja-JP" dirty="0" smtClean="0"/>
          </a:p>
          <a:p>
            <a:pPr>
              <a:defRPr/>
            </a:pPr>
            <a:endParaRPr lang="en-US" altLang="ja-JP" dirty="0" smtClean="0"/>
          </a:p>
          <a:p>
            <a:pPr>
              <a:defRPr/>
            </a:pPr>
            <a:r>
              <a:rPr lang="ja-JP" altLang="en-US" dirty="0" smtClean="0"/>
              <a:t>・微小</a:t>
            </a:r>
            <a:r>
              <a:rPr lang="ja-JP" altLang="en-US" dirty="0"/>
              <a:t>循環障害は左室リモデリングの予測因子となり得、今後の</a:t>
            </a:r>
            <a:r>
              <a:rPr lang="en-US" altLang="ja-JP" dirty="0"/>
              <a:t>D-HCM</a:t>
            </a:r>
            <a:r>
              <a:rPr lang="ja-JP" altLang="en-US" dirty="0"/>
              <a:t>の予測因子となりうる可能性がある</a:t>
            </a:r>
            <a:r>
              <a:rPr lang="ja-JP" altLang="en-US" dirty="0" smtClean="0"/>
              <a:t>。</a:t>
            </a:r>
            <a:endParaRPr lang="en-US" altLang="ja-JP" dirty="0"/>
          </a:p>
        </p:txBody>
      </p:sp>
      <p:pic>
        <p:nvPicPr>
          <p:cNvPr id="10" name="コンテンツ プレースホルダー 9"/>
          <p:cNvPicPr>
            <a:picLocks noGrp="1" noChangeAspect="1"/>
          </p:cNvPicPr>
          <p:nvPr>
            <p:ph idx="1"/>
          </p:nvPr>
        </p:nvPicPr>
        <p:blipFill rotWithShape="1">
          <a:blip r:embed="rId3"/>
          <a:srcRect l="-4405" t="1" r="-5102"/>
          <a:stretch/>
        </p:blipFill>
        <p:spPr>
          <a:xfrm>
            <a:off x="39222" y="0"/>
            <a:ext cx="4918761" cy="6682805"/>
          </a:xfrm>
        </p:spPr>
      </p:pic>
    </p:spTree>
    <p:extLst>
      <p:ext uri="{BB962C8B-B14F-4D97-AF65-F5344CB8AC3E}">
        <p14:creationId xmlns:p14="http://schemas.microsoft.com/office/powerpoint/2010/main" val="286823787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HCM</a:t>
            </a:r>
            <a:r>
              <a:rPr kumimoji="1" lang="ja-JP" altLang="en-US" dirty="0" smtClean="0"/>
              <a:t>の治療</a:t>
            </a:r>
            <a:r>
              <a:rPr kumimoji="1" lang="en-US" altLang="ja-JP" dirty="0" smtClean="0"/>
              <a:t>(</a:t>
            </a:r>
            <a:r>
              <a:rPr kumimoji="1" lang="ja-JP" altLang="en-US" dirty="0" smtClean="0"/>
              <a:t>その他</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457200" y="1417638"/>
            <a:ext cx="8229600" cy="5165142"/>
          </a:xfrm>
        </p:spPr>
        <p:txBody>
          <a:bodyPr>
            <a:normAutofit fontScale="85000" lnSpcReduction="20000"/>
          </a:bodyPr>
          <a:lstStyle/>
          <a:p>
            <a:r>
              <a:rPr kumimoji="1" lang="ja-JP" altLang="en-US" dirty="0" smtClean="0"/>
              <a:t>塞栓症</a:t>
            </a:r>
            <a:r>
              <a:rPr kumimoji="1" lang="en-US" altLang="ja-JP" dirty="0" smtClean="0"/>
              <a:t>→</a:t>
            </a:r>
            <a:r>
              <a:rPr kumimoji="1" lang="ja-JP" altLang="en-US" dirty="0" smtClean="0"/>
              <a:t>発作性心房細動発症確認後に抗凝固・抗不整脈薬投与する。</a:t>
            </a:r>
            <a:endParaRPr kumimoji="1" lang="en-US" altLang="ja-JP" dirty="0" smtClean="0"/>
          </a:p>
          <a:p>
            <a:pPr marL="0" indent="0">
              <a:buNone/>
            </a:pPr>
            <a:r>
              <a:rPr kumimoji="1" lang="en-US" altLang="ja-JP" dirty="0" smtClean="0"/>
              <a:t>(</a:t>
            </a:r>
            <a:r>
              <a:rPr kumimoji="1" lang="ja-JP" altLang="en-US" dirty="0" smtClean="0"/>
              <a:t>リスクが高いからといって予防的投与は行わない。</a:t>
            </a:r>
            <a:r>
              <a:rPr kumimoji="1" lang="en-US" altLang="ja-JP" dirty="0" smtClean="0"/>
              <a:t>)</a:t>
            </a:r>
          </a:p>
          <a:p>
            <a:r>
              <a:rPr lang="en-US" altLang="ja-JP" dirty="0" smtClean="0"/>
              <a:t>ICD</a:t>
            </a:r>
            <a:r>
              <a:rPr lang="ja-JP" altLang="en-US" dirty="0" smtClean="0"/>
              <a:t>に関しても基本的に発症を認めてから。</a:t>
            </a:r>
            <a:endParaRPr kumimoji="1" lang="en-US" altLang="ja-JP" dirty="0" smtClean="0"/>
          </a:p>
          <a:p>
            <a:pPr marL="0" indent="0">
              <a:buNone/>
            </a:pPr>
            <a:r>
              <a:rPr kumimoji="1" lang="ja-JP" altLang="en-US" dirty="0" smtClean="0"/>
              <a:t>　　　　　　　　　　　　　</a:t>
            </a:r>
            <a:r>
              <a:rPr kumimoji="1" lang="en-US" altLang="ja-JP" dirty="0" smtClean="0"/>
              <a:t>→</a:t>
            </a:r>
            <a:r>
              <a:rPr kumimoji="1" lang="ja-JP" altLang="en-US" dirty="0" smtClean="0"/>
              <a:t>後手に回る事が多い？</a:t>
            </a:r>
            <a:endParaRPr kumimoji="1" lang="en-US" altLang="ja-JP" dirty="0" smtClean="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r>
              <a:rPr lang="ja-JP" altLang="en-US" dirty="0" smtClean="0"/>
              <a:t>具体的な</a:t>
            </a:r>
            <a:r>
              <a:rPr lang="en-US" altLang="ja-JP" dirty="0" smtClean="0"/>
              <a:t>F/U</a:t>
            </a:r>
            <a:r>
              <a:rPr lang="ja-JP" altLang="en-US" dirty="0" smtClean="0"/>
              <a:t>に関しての記載ははっきりせず。</a:t>
            </a:r>
            <a:endParaRPr lang="en-US" altLang="ja-JP" dirty="0" smtClean="0"/>
          </a:p>
          <a:p>
            <a:r>
              <a:rPr kumimoji="1" lang="ja-JP" altLang="en-US" dirty="0" smtClean="0"/>
              <a:t>先生方は外来でどのように診察されていますか？</a:t>
            </a:r>
            <a:endParaRPr kumimoji="1" lang="en-US" altLang="ja-JP" dirty="0" smtClean="0"/>
          </a:p>
          <a:p>
            <a:pPr marL="0" indent="0">
              <a:buNone/>
            </a:pPr>
            <a:endParaRPr kumimoji="1" lang="ja-JP" altLang="en-US" dirty="0"/>
          </a:p>
        </p:txBody>
      </p:sp>
      <p:pic>
        <p:nvPicPr>
          <p:cNvPr id="4" name="図 3"/>
          <p:cNvPicPr>
            <a:picLocks noChangeAspect="1"/>
          </p:cNvPicPr>
          <p:nvPr/>
        </p:nvPicPr>
        <p:blipFill>
          <a:blip r:embed="rId3"/>
          <a:stretch>
            <a:fillRect/>
          </a:stretch>
        </p:blipFill>
        <p:spPr>
          <a:xfrm>
            <a:off x="128105" y="3372518"/>
            <a:ext cx="8558695" cy="1995901"/>
          </a:xfrm>
          <a:prstGeom prst="rect">
            <a:avLst/>
          </a:prstGeom>
        </p:spPr>
      </p:pic>
    </p:spTree>
    <p:extLst>
      <p:ext uri="{BB962C8B-B14F-4D97-AF65-F5344CB8AC3E}">
        <p14:creationId xmlns:p14="http://schemas.microsoft.com/office/powerpoint/2010/main" val="2005870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00508" y="150404"/>
            <a:ext cx="8805643" cy="6858000"/>
          </a:xfrm>
        </p:spPr>
        <p:txBody>
          <a:bodyPr>
            <a:normAutofit fontScale="32500" lnSpcReduction="20000"/>
          </a:bodyPr>
          <a:lstStyle/>
          <a:p>
            <a:r>
              <a:rPr lang="en-US" altLang="ja-JP" dirty="0"/>
              <a:t>52.</a:t>
            </a:r>
            <a:r>
              <a:rPr lang="ja-JP" altLang="en-US" dirty="0"/>
              <a:t>ミトコンドリア病 </a:t>
            </a:r>
          </a:p>
          <a:p>
            <a:r>
              <a:rPr lang="en-US" altLang="ja-JP" dirty="0"/>
              <a:t>1.</a:t>
            </a:r>
            <a:r>
              <a:rPr lang="ja-JP" altLang="en-US" dirty="0"/>
              <a:t>主要項目 </a:t>
            </a:r>
            <a:r>
              <a:rPr lang="en-US" altLang="ja-JP" dirty="0"/>
              <a:t>(1)</a:t>
            </a:r>
            <a:r>
              <a:rPr lang="ja-JP" altLang="en-US" dirty="0"/>
              <a:t>主症候 </a:t>
            </a:r>
          </a:p>
          <a:p>
            <a:r>
              <a:rPr lang="en-US" altLang="ja-JP" dirty="0"/>
              <a:t>1 </a:t>
            </a:r>
            <a:r>
              <a:rPr lang="ja-JP" altLang="en-US" dirty="0"/>
              <a:t>進行性の筋力低下、又は 外眼筋麻痺を認める。</a:t>
            </a:r>
            <a:br>
              <a:rPr lang="ja-JP" altLang="en-US" dirty="0"/>
            </a:br>
            <a:r>
              <a:rPr lang="en-US" altLang="ja-JP" dirty="0"/>
              <a:t>2 </a:t>
            </a:r>
            <a:r>
              <a:rPr lang="ja-JP" altLang="en-US" dirty="0"/>
              <a:t>知的退行、記銘力障害、痙攣、精神症状、失語・失認・失行、痙攣、強度視力低下、 </a:t>
            </a:r>
          </a:p>
          <a:p>
            <a:r>
              <a:rPr lang="ja-JP" altLang="en-US" dirty="0"/>
              <a:t>一過性麻痺、半盲、・皮質盲、ミオクローヌス、ジストニア、小脳失調などの中枢神 </a:t>
            </a:r>
          </a:p>
          <a:p>
            <a:r>
              <a:rPr lang="ja-JP" altLang="en-US" dirty="0"/>
              <a:t>経症状のうち、</a:t>
            </a:r>
            <a:r>
              <a:rPr lang="en-US" altLang="ja-JP" dirty="0"/>
              <a:t>1</a:t>
            </a:r>
            <a:r>
              <a:rPr lang="ja-JP" altLang="en-US" dirty="0"/>
              <a:t>つ以上を認める。</a:t>
            </a:r>
            <a:br>
              <a:rPr lang="ja-JP" altLang="en-US" dirty="0"/>
            </a:br>
            <a:r>
              <a:rPr lang="en-US" altLang="ja-JP" dirty="0"/>
              <a:t>3 </a:t>
            </a:r>
            <a:r>
              <a:rPr lang="ja-JP" altLang="en-US" dirty="0"/>
              <a:t>心伝導障害、心筋症などの心症状、糸球体硬化症、腎尿細管機能異常などの腎症状、 </a:t>
            </a:r>
          </a:p>
          <a:p>
            <a:r>
              <a:rPr lang="ja-JP" altLang="en-US" dirty="0"/>
              <a:t>強度の貧血などの血液症状、中等度以上の肝機能低下などの肝症状のうち、</a:t>
            </a:r>
            <a:r>
              <a:rPr lang="en-US" altLang="ja-JP" dirty="0"/>
              <a:t>1</a:t>
            </a:r>
            <a:r>
              <a:rPr lang="ja-JP" altLang="en-US" dirty="0"/>
              <a:t>つ以上 </a:t>
            </a:r>
          </a:p>
          <a:p>
            <a:r>
              <a:rPr lang="ja-JP" altLang="en-US" dirty="0"/>
              <a:t>を認める。 </a:t>
            </a:r>
            <a:r>
              <a:rPr lang="en-US" altLang="ja-JP" dirty="0"/>
              <a:t>(2)</a:t>
            </a:r>
            <a:r>
              <a:rPr lang="ja-JP" altLang="en-US" dirty="0"/>
              <a:t>検査・画像所見 </a:t>
            </a:r>
          </a:p>
          <a:p>
            <a:r>
              <a:rPr lang="en-US" altLang="ja-JP" dirty="0"/>
              <a:t>1 </a:t>
            </a:r>
            <a:r>
              <a:rPr lang="ja-JP" altLang="en-US" dirty="0"/>
              <a:t>安静臥床時の血清又は髄液の乳酸値が繰り返して高い、又は </a:t>
            </a:r>
            <a:r>
              <a:rPr lang="en-US" altLang="ja-JP" dirty="0"/>
              <a:t>MR</a:t>
            </a:r>
            <a:r>
              <a:rPr lang="ja-JP" altLang="en-US" dirty="0"/>
              <a:t>スペクトロスコピー で病変部に明らかな乳酸ピークを認める。 </a:t>
            </a:r>
          </a:p>
          <a:p>
            <a:r>
              <a:rPr lang="en-US" altLang="ja-JP" dirty="0"/>
              <a:t>2 </a:t>
            </a:r>
            <a:r>
              <a:rPr lang="ja-JP" altLang="en-US" dirty="0"/>
              <a:t>脳</a:t>
            </a:r>
            <a:r>
              <a:rPr lang="en-US" altLang="ja-JP" dirty="0"/>
              <a:t>CT/MRI</a:t>
            </a:r>
            <a:r>
              <a:rPr lang="ja-JP" altLang="en-US" dirty="0"/>
              <a:t>にて、梗塞様病変、大脳・小脳萎縮像、大脳基底核、脳幹に両側対称性の 病変等を認める。 </a:t>
            </a:r>
          </a:p>
          <a:p>
            <a:r>
              <a:rPr lang="en-US" altLang="ja-JP" dirty="0"/>
              <a:t>3 </a:t>
            </a:r>
            <a:r>
              <a:rPr lang="ja-JP" altLang="en-US" dirty="0"/>
              <a:t>筋生検 又は 症状のある臓器でミトコンドリアの形態異常を認める。 なお、必要に応じて、以下の検査を行った場合</a:t>
            </a:r>
            <a:br>
              <a:rPr lang="ja-JP" altLang="en-US" dirty="0"/>
            </a:br>
            <a:r>
              <a:rPr lang="en-US" altLang="ja-JP" dirty="0"/>
              <a:t>4 </a:t>
            </a:r>
            <a:r>
              <a:rPr lang="ja-JP" altLang="en-US" dirty="0"/>
              <a:t>ミトコンドリア関連酵素の欠損又はコエンザイム</a:t>
            </a:r>
            <a:r>
              <a:rPr lang="en-US" altLang="ja-JP" dirty="0"/>
              <a:t>Q10</a:t>
            </a:r>
            <a:r>
              <a:rPr lang="ja-JP" altLang="en-US" dirty="0"/>
              <a:t>などの中間代謝物の欠乏を認め </a:t>
            </a:r>
          </a:p>
          <a:p>
            <a:r>
              <a:rPr lang="ja-JP" altLang="en-US" dirty="0"/>
              <a:t>る。</a:t>
            </a:r>
            <a:br>
              <a:rPr lang="ja-JP" altLang="en-US" dirty="0"/>
            </a:br>
            <a:r>
              <a:rPr lang="en-US" altLang="ja-JP" dirty="0"/>
              <a:t>5 </a:t>
            </a:r>
            <a:r>
              <a:rPr lang="ja-JP" altLang="en-US" dirty="0"/>
              <a:t>ミトコンドリア</a:t>
            </a:r>
            <a:r>
              <a:rPr lang="en-US" altLang="ja-JP" dirty="0"/>
              <a:t>DNA</a:t>
            </a:r>
            <a:r>
              <a:rPr lang="ja-JP" altLang="en-US" dirty="0"/>
              <a:t>の質的、量的異常、またはミトコンドリア関連核遺伝子変異を認 </a:t>
            </a:r>
          </a:p>
          <a:p>
            <a:r>
              <a:rPr lang="ja-JP" altLang="en-US" dirty="0"/>
              <a:t>める。 </a:t>
            </a:r>
          </a:p>
          <a:p>
            <a:r>
              <a:rPr lang="en-US" altLang="ja-JP" dirty="0"/>
              <a:t>2.</a:t>
            </a:r>
            <a:r>
              <a:rPr lang="ja-JP" altLang="en-US" dirty="0"/>
              <a:t>参考事項 </a:t>
            </a:r>
            <a:r>
              <a:rPr lang="en-US" altLang="ja-JP" dirty="0"/>
              <a:t>(1)</a:t>
            </a:r>
            <a:r>
              <a:rPr lang="ja-JP" altLang="en-US" dirty="0"/>
              <a:t>病理検査 </a:t>
            </a:r>
          </a:p>
          <a:p>
            <a:r>
              <a:rPr lang="ja-JP" altLang="en-US" dirty="0"/>
              <a:t>特異度が高い。筋病理における、赤色ぼろ線維</a:t>
            </a:r>
            <a:r>
              <a:rPr lang="en-US" altLang="ja-JP" dirty="0"/>
              <a:t>(</a:t>
            </a:r>
            <a:r>
              <a:rPr lang="ja-JP" altLang="en-US" dirty="0"/>
              <a:t>ゴモリ・トリクローム変法染色における </a:t>
            </a:r>
            <a:r>
              <a:rPr lang="en-US" altLang="ja-JP" dirty="0"/>
              <a:t>RRF: ragged-red fiber)</a:t>
            </a:r>
            <a:r>
              <a:rPr lang="ja-JP" altLang="en-US" dirty="0"/>
              <a:t>、高</a:t>
            </a:r>
            <a:r>
              <a:rPr lang="en-US" altLang="ja-JP" dirty="0"/>
              <a:t>SDH</a:t>
            </a:r>
            <a:r>
              <a:rPr lang="ja-JP" altLang="en-US" dirty="0"/>
              <a:t>活性血管</a:t>
            </a:r>
            <a:r>
              <a:rPr lang="en-US" altLang="ja-JP" dirty="0"/>
              <a:t>(</a:t>
            </a:r>
            <a:r>
              <a:rPr lang="ja-JP" altLang="en-US" dirty="0"/>
              <a:t>コハク酸脱水素酵素における</a:t>
            </a:r>
            <a:r>
              <a:rPr lang="en-US" altLang="ja-JP" dirty="0" err="1"/>
              <a:t>SSV:strongly</a:t>
            </a:r>
            <a:r>
              <a:rPr lang="en-US" altLang="ja-JP" dirty="0"/>
              <a:t> SDH-reactive blood vessel)</a:t>
            </a:r>
            <a:r>
              <a:rPr lang="ja-JP" altLang="en-US" dirty="0"/>
              <a:t>、シトクローム</a:t>
            </a:r>
            <a:r>
              <a:rPr lang="en-US" altLang="ja-JP" dirty="0"/>
              <a:t>c</a:t>
            </a:r>
            <a:r>
              <a:rPr lang="ja-JP" altLang="en-US" dirty="0"/>
              <a:t>酸化酵素欠損線維、電子顕微鏡によるミト コンドリア形態異常、さらに骨格筋以外でも症状のある臓器・組織の病理学的検索で、明 らかなミトコンドリア形態異常を認める。 </a:t>
            </a:r>
          </a:p>
          <a:p>
            <a:r>
              <a:rPr lang="en-US" altLang="ja-JP" dirty="0"/>
              <a:t>(2)</a:t>
            </a:r>
            <a:r>
              <a:rPr lang="ja-JP" altLang="en-US" dirty="0"/>
              <a:t>酵素活性・生化学検査 特異度が高い。罹患組織や培養細胞を用いた酵素活性測定で、電子伝達系、ピルビン酸代 謝関連 及び </a:t>
            </a:r>
            <a:r>
              <a:rPr lang="en-US" altLang="ja-JP" dirty="0"/>
              <a:t>TCA</a:t>
            </a:r>
            <a:r>
              <a:rPr lang="ja-JP" altLang="en-US" dirty="0"/>
              <a:t>サイクル関連酵素、脂質代謝系関連酵素などの活性低下</a:t>
            </a:r>
            <a:r>
              <a:rPr lang="en-US" altLang="ja-JP" dirty="0"/>
              <a:t>(</a:t>
            </a:r>
            <a:r>
              <a:rPr lang="ja-JP" altLang="en-US" dirty="0"/>
              <a:t>組織</a:t>
            </a:r>
            <a:r>
              <a:rPr lang="en-US" altLang="ja-JP" dirty="0"/>
              <a:t>:</a:t>
            </a:r>
            <a:r>
              <a:rPr lang="ja-JP" altLang="en-US" dirty="0"/>
              <a:t>正常 の </a:t>
            </a:r>
            <a:r>
              <a:rPr lang="en-US" altLang="ja-JP" dirty="0"/>
              <a:t>20%</a:t>
            </a:r>
            <a:r>
              <a:rPr lang="ja-JP" altLang="en-US" dirty="0"/>
              <a:t>以下、培養細胞</a:t>
            </a:r>
            <a:r>
              <a:rPr lang="en-US" altLang="ja-JP" dirty="0"/>
              <a:t>:</a:t>
            </a:r>
            <a:r>
              <a:rPr lang="ja-JP" altLang="en-US" dirty="0"/>
              <a:t>正常の </a:t>
            </a:r>
            <a:r>
              <a:rPr lang="en-US" altLang="ja-JP" dirty="0"/>
              <a:t>30%</a:t>
            </a:r>
            <a:r>
              <a:rPr lang="ja-JP" altLang="en-US" dirty="0"/>
              <a:t>以下</a:t>
            </a:r>
            <a:r>
              <a:rPr lang="en-US" altLang="ja-JP" dirty="0"/>
              <a:t>)</a:t>
            </a:r>
            <a:r>
              <a:rPr lang="ja-JP" altLang="en-US" dirty="0"/>
              <a:t>やコエンザイム </a:t>
            </a:r>
            <a:r>
              <a:rPr lang="en-US" altLang="ja-JP" dirty="0"/>
              <a:t>Q10 </a:t>
            </a:r>
            <a:r>
              <a:rPr lang="ja-JP" altLang="en-US" dirty="0"/>
              <a:t>などの中間代謝物の欠乏 を認める。 </a:t>
            </a:r>
          </a:p>
          <a:p>
            <a:r>
              <a:rPr lang="en-US" altLang="ja-JP" dirty="0"/>
              <a:t>(3)DNA </a:t>
            </a:r>
            <a:r>
              <a:rPr lang="ja-JP" altLang="en-US" dirty="0"/>
              <a:t>検査</a:t>
            </a:r>
            <a:br>
              <a:rPr lang="ja-JP" altLang="en-US" dirty="0"/>
            </a:br>
            <a:r>
              <a:rPr lang="ja-JP" altLang="en-US" dirty="0"/>
              <a:t>特異度が高い。病因的と報告されているミトコンドリア </a:t>
            </a:r>
            <a:r>
              <a:rPr lang="en-US" altLang="ja-JP" dirty="0"/>
              <a:t>DNA </a:t>
            </a:r>
            <a:r>
              <a:rPr lang="ja-JP" altLang="en-US" dirty="0"/>
              <a:t>の質的異常である欠失・重複、 点変異</a:t>
            </a:r>
            <a:r>
              <a:rPr lang="en-US" altLang="ja-JP" dirty="0"/>
              <a:t>(MITOMAP: http://</a:t>
            </a:r>
            <a:r>
              <a:rPr lang="en-US" altLang="ja-JP" dirty="0" err="1"/>
              <a:t>www.mitomap.org</a:t>
            </a:r>
            <a:r>
              <a:rPr lang="en-US" altLang="ja-JP" dirty="0"/>
              <a:t>/</a:t>
            </a:r>
            <a:r>
              <a:rPr lang="ja-JP" altLang="en-US" dirty="0"/>
              <a:t>を参照</a:t>
            </a:r>
            <a:r>
              <a:rPr lang="en-US" altLang="ja-JP" dirty="0"/>
              <a:t>)</a:t>
            </a:r>
            <a:r>
              <a:rPr lang="ja-JP" altLang="en-US" dirty="0"/>
              <a:t>や量的異常である欠乏状態</a:t>
            </a:r>
            <a:r>
              <a:rPr lang="en-US" altLang="ja-JP" dirty="0"/>
              <a:t>(</a:t>
            </a:r>
            <a:r>
              <a:rPr lang="ja-JP" altLang="en-US" dirty="0"/>
              <a:t>正常の </a:t>
            </a:r>
            <a:r>
              <a:rPr lang="en-US" altLang="ja-JP" dirty="0"/>
              <a:t>20%</a:t>
            </a:r>
            <a:r>
              <a:rPr lang="ja-JP" altLang="en-US" dirty="0"/>
              <a:t>以下</a:t>
            </a:r>
            <a:r>
              <a:rPr lang="en-US" altLang="ja-JP" dirty="0"/>
              <a:t>)</a:t>
            </a:r>
            <a:r>
              <a:rPr lang="ja-JP" altLang="en-US" dirty="0"/>
              <a:t>があること、もしくは、ミトコンドリア関連核遺伝子の変異を認める。 </a:t>
            </a:r>
          </a:p>
          <a:p>
            <a:r>
              <a:rPr lang="en-US" altLang="ja-JP" dirty="0"/>
              <a:t>(4)</a:t>
            </a:r>
            <a:r>
              <a:rPr lang="ja-JP" altLang="en-US" dirty="0"/>
              <a:t>心症状の参考所見</a:t>
            </a:r>
            <a:br>
              <a:rPr lang="ja-JP" altLang="en-US" dirty="0"/>
            </a:br>
            <a:r>
              <a:rPr lang="ja-JP" altLang="en-US" dirty="0"/>
              <a:t>心電図で、房室ブロック、脚ブロック、</a:t>
            </a:r>
            <a:r>
              <a:rPr lang="en-US" altLang="ja-JP" dirty="0"/>
              <a:t>WPW </a:t>
            </a:r>
            <a:r>
              <a:rPr lang="ja-JP" altLang="en-US" dirty="0"/>
              <a:t>症候群、心房細動、</a:t>
            </a:r>
            <a:r>
              <a:rPr lang="en-US" altLang="ja-JP" dirty="0"/>
              <a:t>ST-T </a:t>
            </a:r>
            <a:r>
              <a:rPr lang="ja-JP" altLang="en-US" dirty="0"/>
              <a:t>異常、心房・心室負 荷、左室側高電位、異常 </a:t>
            </a:r>
            <a:r>
              <a:rPr lang="en-US" altLang="ja-JP" dirty="0"/>
              <a:t>Q </a:t>
            </a:r>
            <a:r>
              <a:rPr lang="ja-JP" altLang="en-US" dirty="0"/>
              <a:t>波、左軸偏位を認める。</a:t>
            </a:r>
            <a:br>
              <a:rPr lang="ja-JP" altLang="en-US" dirty="0"/>
            </a:br>
            <a:r>
              <a:rPr lang="ja-JP" altLang="en-US" dirty="0"/>
              <a:t>心エコー図で、 拡張型心筋症様を呈する場合は左心室径拡大と駆出率低下を認める。肥 大型心筋症様を呈する場合は左室肥大を認める。拘束型心筋症様を呈する場合は心房の拡 大と心室拡張障害を認める。 </a:t>
            </a:r>
          </a:p>
          <a:p>
            <a:r>
              <a:rPr lang="ja-JP" altLang="en-US" dirty="0"/>
              <a:t>心筋シンチグラムで、</a:t>
            </a:r>
            <a:r>
              <a:rPr lang="en-US" altLang="ja-JP" dirty="0"/>
              <a:t>MIBI </a:t>
            </a:r>
            <a:r>
              <a:rPr lang="ja-JP" altLang="en-US" dirty="0"/>
              <a:t>早期像での取り込み低下と洗い出しの亢進、</a:t>
            </a:r>
            <a:r>
              <a:rPr lang="en-US" altLang="ja-JP" dirty="0"/>
              <a:t>BMIPP </a:t>
            </a:r>
            <a:r>
              <a:rPr lang="ja-JP" altLang="en-US" dirty="0"/>
              <a:t>の取り込み </a:t>
            </a:r>
          </a:p>
          <a:p>
            <a:r>
              <a:rPr lang="ja-JP" altLang="en-US" dirty="0"/>
              <a:t>亢進を認める </a:t>
            </a:r>
            <a:r>
              <a:rPr lang="en-US" altLang="ja-JP" dirty="0"/>
              <a:t>(5)</a:t>
            </a:r>
            <a:r>
              <a:rPr lang="ja-JP" altLang="en-US" dirty="0"/>
              <a:t>腎症状の参考所見 </a:t>
            </a:r>
          </a:p>
          <a:p>
            <a:r>
              <a:rPr lang="ja-JP" altLang="en-US" dirty="0"/>
              <a:t>蛋白尿</a:t>
            </a:r>
            <a:r>
              <a:rPr lang="en-US" altLang="ja-JP" dirty="0"/>
              <a:t>(</a:t>
            </a:r>
            <a:r>
              <a:rPr lang="ja-JP" altLang="en-US" dirty="0"/>
              <a:t>試験紙法で </a:t>
            </a:r>
            <a:r>
              <a:rPr lang="en-US" altLang="ja-JP" dirty="0"/>
              <a:t>1+(30 mg/dl)</a:t>
            </a:r>
            <a:r>
              <a:rPr lang="ja-JP" altLang="en-US" dirty="0"/>
              <a:t>以上</a:t>
            </a:r>
            <a:r>
              <a:rPr lang="en-US" altLang="ja-JP" dirty="0"/>
              <a:t>)</a:t>
            </a:r>
            <a:r>
              <a:rPr lang="ja-JP" altLang="en-US" dirty="0"/>
              <a:t>、血尿</a:t>
            </a:r>
            <a:r>
              <a:rPr lang="en-US" altLang="ja-JP" dirty="0"/>
              <a:t>(</a:t>
            </a:r>
            <a:r>
              <a:rPr lang="ja-JP" altLang="en-US" dirty="0"/>
              <a:t>尿沈査で赤血球 </a:t>
            </a:r>
            <a:r>
              <a:rPr lang="en-US" altLang="ja-JP" dirty="0"/>
              <a:t>5 /HPF </a:t>
            </a:r>
            <a:r>
              <a:rPr lang="ja-JP" altLang="en-US" dirty="0"/>
              <a:t>以上</a:t>
            </a:r>
            <a:r>
              <a:rPr lang="en-US" altLang="ja-JP" dirty="0"/>
              <a:t>)</a:t>
            </a:r>
            <a:r>
              <a:rPr lang="ja-JP" altLang="en-US" dirty="0"/>
              <a:t>、汎ア ミノ酸尿</a:t>
            </a:r>
            <a:r>
              <a:rPr lang="en-US" altLang="ja-JP" dirty="0"/>
              <a:t>(</a:t>
            </a:r>
            <a:r>
              <a:rPr lang="ja-JP" altLang="en-US" dirty="0"/>
              <a:t>正常基準値以上</a:t>
            </a:r>
            <a:r>
              <a:rPr lang="en-US" altLang="ja-JP" dirty="0"/>
              <a:t>)</a:t>
            </a:r>
            <a:r>
              <a:rPr lang="ja-JP" altLang="en-US" dirty="0"/>
              <a:t>を認める。</a:t>
            </a:r>
            <a:br>
              <a:rPr lang="ja-JP" altLang="en-US" dirty="0"/>
            </a:br>
            <a:r>
              <a:rPr lang="ja-JP" altLang="en-US" dirty="0"/>
              <a:t>血中尿素窒素の上昇</a:t>
            </a:r>
            <a:r>
              <a:rPr lang="en-US" altLang="ja-JP" dirty="0"/>
              <a:t>(20 mg/dl </a:t>
            </a:r>
            <a:r>
              <a:rPr lang="ja-JP" altLang="en-US" dirty="0"/>
              <a:t>以上</a:t>
            </a:r>
            <a:r>
              <a:rPr lang="en-US" altLang="ja-JP" dirty="0"/>
              <a:t>)</a:t>
            </a:r>
            <a:r>
              <a:rPr lang="ja-JP" altLang="en-US" dirty="0"/>
              <a:t>、クレアチニン値の上昇</a:t>
            </a:r>
            <a:r>
              <a:rPr lang="en-US" altLang="ja-JP" dirty="0"/>
              <a:t>(2 mg/dl </a:t>
            </a:r>
            <a:r>
              <a:rPr lang="ja-JP" altLang="en-US" dirty="0"/>
              <a:t>以上</a:t>
            </a:r>
            <a:r>
              <a:rPr lang="en-US" altLang="ja-JP" dirty="0"/>
              <a:t>)</a:t>
            </a:r>
            <a:r>
              <a:rPr lang="ja-JP" altLang="en-US" dirty="0"/>
              <a:t>を認める。 腎生検で、糸球体硬化像や尿細管変性を認める。 </a:t>
            </a:r>
          </a:p>
          <a:p>
            <a:r>
              <a:rPr lang="en-US" altLang="ja-JP" dirty="0"/>
              <a:t>(6)</a:t>
            </a:r>
            <a:r>
              <a:rPr lang="ja-JP" altLang="en-US" dirty="0"/>
              <a:t>血液症状の参考所見</a:t>
            </a:r>
            <a:br>
              <a:rPr lang="ja-JP" altLang="en-US" dirty="0"/>
            </a:br>
            <a:r>
              <a:rPr lang="ja-JP" altLang="en-US" dirty="0"/>
              <a:t>強度の貧血</a:t>
            </a:r>
            <a:r>
              <a:rPr lang="en-US" altLang="ja-JP" dirty="0"/>
              <a:t>(</a:t>
            </a:r>
            <a:r>
              <a:rPr lang="en-US" altLang="ja-JP" dirty="0" err="1"/>
              <a:t>Hb</a:t>
            </a:r>
            <a:r>
              <a:rPr lang="en-US" altLang="ja-JP" dirty="0"/>
              <a:t> 6 g/dl </a:t>
            </a:r>
            <a:r>
              <a:rPr lang="ja-JP" altLang="en-US" dirty="0"/>
              <a:t>以下</a:t>
            </a:r>
            <a:r>
              <a:rPr lang="en-US" altLang="ja-JP" dirty="0"/>
              <a:t>)</a:t>
            </a:r>
            <a:r>
              <a:rPr lang="ja-JP" altLang="en-US" dirty="0"/>
              <a:t>、もしくは汎血球減少症</a:t>
            </a:r>
            <a:r>
              <a:rPr lang="en-US" altLang="ja-JP" dirty="0"/>
              <a:t>(</a:t>
            </a:r>
            <a:r>
              <a:rPr lang="en-US" altLang="ja-JP" dirty="0" err="1"/>
              <a:t>Hb</a:t>
            </a:r>
            <a:r>
              <a:rPr lang="en-US" altLang="ja-JP" dirty="0"/>
              <a:t> 10 g/dl</a:t>
            </a:r>
            <a:r>
              <a:rPr lang="ja-JP" altLang="en-US" dirty="0"/>
              <a:t>、白血球 </a:t>
            </a:r>
            <a:r>
              <a:rPr lang="en-US" altLang="ja-JP" dirty="0"/>
              <a:t>4000/</a:t>
            </a:r>
            <a:r>
              <a:rPr lang="en-US" altLang="ja-JP" dirty="0" err="1"/>
              <a:t>μl</a:t>
            </a:r>
            <a:r>
              <a:rPr lang="en-US" altLang="ja-JP" dirty="0"/>
              <a:t> </a:t>
            </a:r>
            <a:r>
              <a:rPr lang="ja-JP" altLang="en-US" dirty="0"/>
              <a:t>以 下、血小板 </a:t>
            </a:r>
            <a:r>
              <a:rPr lang="en-US" altLang="ja-JP" dirty="0"/>
              <a:t>10</a:t>
            </a:r>
            <a:r>
              <a:rPr lang="ja-JP" altLang="en-US" dirty="0"/>
              <a:t>万</a:t>
            </a:r>
            <a:r>
              <a:rPr lang="en-US" altLang="ja-JP" dirty="0"/>
              <a:t>/</a:t>
            </a:r>
            <a:r>
              <a:rPr lang="en-US" altLang="ja-JP" dirty="0" err="1"/>
              <a:t>μl</a:t>
            </a:r>
            <a:r>
              <a:rPr lang="ja-JP" altLang="en-US" dirty="0"/>
              <a:t>以下</a:t>
            </a:r>
            <a:r>
              <a:rPr lang="en-US" altLang="ja-JP" dirty="0"/>
              <a:t>)</a:t>
            </a:r>
            <a:r>
              <a:rPr lang="ja-JP" altLang="en-US" dirty="0"/>
              <a:t>を認める。 </a:t>
            </a:r>
          </a:p>
          <a:p>
            <a:r>
              <a:rPr lang="en-US" altLang="ja-JP" dirty="0"/>
              <a:t>(7)</a:t>
            </a:r>
            <a:r>
              <a:rPr lang="ja-JP" altLang="en-US" dirty="0"/>
              <a:t>肝症状の参考所見</a:t>
            </a:r>
            <a:br>
              <a:rPr lang="ja-JP" altLang="en-US" dirty="0"/>
            </a:br>
            <a:r>
              <a:rPr lang="ja-JP" altLang="en-US" dirty="0"/>
              <a:t>中等度以上の肝機能障害</a:t>
            </a:r>
            <a:r>
              <a:rPr lang="en-US" altLang="ja-JP" dirty="0"/>
              <a:t>(AST,ALT </a:t>
            </a:r>
            <a:r>
              <a:rPr lang="ja-JP" altLang="en-US" dirty="0"/>
              <a:t>が</a:t>
            </a:r>
            <a:r>
              <a:rPr lang="en-US" altLang="ja-JP" dirty="0"/>
              <a:t>200 U/L </a:t>
            </a:r>
            <a:r>
              <a:rPr lang="ja-JP" altLang="en-US" dirty="0"/>
              <a:t>以上</a:t>
            </a:r>
            <a:r>
              <a:rPr lang="en-US" altLang="ja-JP" dirty="0"/>
              <a:t>)</a:t>
            </a:r>
            <a:r>
              <a:rPr lang="ja-JP" altLang="en-US" dirty="0"/>
              <a:t>、血中アンモニア値上昇</a:t>
            </a:r>
            <a:r>
              <a:rPr lang="en-US" altLang="ja-JP" dirty="0"/>
              <a:t>(</a:t>
            </a:r>
            <a:r>
              <a:rPr lang="ja-JP" altLang="en-US" dirty="0"/>
              <a:t>正常基準 値以上</a:t>
            </a:r>
            <a:r>
              <a:rPr lang="en-US" altLang="ja-JP" dirty="0"/>
              <a:t>)</a:t>
            </a:r>
            <a:r>
              <a:rPr lang="ja-JP" altLang="en-US" dirty="0"/>
              <a:t>を認める。 </a:t>
            </a:r>
          </a:p>
          <a:p>
            <a:r>
              <a:rPr lang="en-US" altLang="ja-JP" dirty="0"/>
              <a:t>(8)</a:t>
            </a:r>
            <a:r>
              <a:rPr lang="ja-JP" altLang="en-US" dirty="0"/>
              <a:t>乳酸値</a:t>
            </a:r>
            <a:br>
              <a:rPr lang="ja-JP" altLang="en-US" dirty="0"/>
            </a:br>
            <a:r>
              <a:rPr lang="ja-JP" altLang="en-US" dirty="0"/>
              <a:t>安静臥床時の血中乳酸値、もしくは髄液乳酸値が繰り返して、</a:t>
            </a:r>
            <a:r>
              <a:rPr lang="en-US" altLang="ja-JP" dirty="0"/>
              <a:t>2 </a:t>
            </a:r>
            <a:r>
              <a:rPr lang="en-US" altLang="ja-JP" dirty="0" err="1"/>
              <a:t>mmol</a:t>
            </a:r>
            <a:r>
              <a:rPr lang="en-US" altLang="ja-JP" dirty="0"/>
              <a:t>/L (18 mg/dl ) </a:t>
            </a:r>
            <a:r>
              <a:rPr lang="ja-JP" altLang="en-US" dirty="0"/>
              <a:t>以 上である、又は </a:t>
            </a:r>
            <a:r>
              <a:rPr lang="en-US" altLang="ja-JP" dirty="0"/>
              <a:t>MR </a:t>
            </a:r>
            <a:r>
              <a:rPr lang="ja-JP" altLang="en-US" dirty="0"/>
              <a:t>スペクトロスコピーで病変部に明らかな乳酸ピークがある。 </a:t>
            </a:r>
          </a:p>
          <a:p>
            <a:r>
              <a:rPr lang="en-US" altLang="ja-JP" dirty="0"/>
              <a:t>3.</a:t>
            </a:r>
            <a:r>
              <a:rPr lang="ja-JP" altLang="en-US" dirty="0"/>
              <a:t>ミトコンドリア病の診断 確実例</a:t>
            </a:r>
            <a:r>
              <a:rPr lang="en-US" altLang="ja-JP" dirty="0"/>
              <a:t>:(1)1</a:t>
            </a:r>
            <a:r>
              <a:rPr lang="ja-JP" altLang="en-US" dirty="0"/>
              <a:t>から</a:t>
            </a:r>
            <a:r>
              <a:rPr lang="en-US" altLang="ja-JP" dirty="0"/>
              <a:t>3</a:t>
            </a:r>
            <a:r>
              <a:rPr lang="ja-JP" altLang="en-US" dirty="0"/>
              <a:t>のうち</a:t>
            </a:r>
            <a:r>
              <a:rPr lang="en-US" altLang="ja-JP" dirty="0"/>
              <a:t>1</a:t>
            </a:r>
            <a:r>
              <a:rPr lang="ja-JP" altLang="en-US" dirty="0"/>
              <a:t>項目以上を満たし、かつ</a:t>
            </a:r>
            <a:r>
              <a:rPr lang="en-US" altLang="ja-JP" dirty="0"/>
              <a:t>(2)1</a:t>
            </a:r>
            <a:r>
              <a:rPr lang="ja-JP" altLang="en-US" dirty="0"/>
              <a:t>から</a:t>
            </a:r>
            <a:r>
              <a:rPr lang="en-US" altLang="ja-JP" dirty="0"/>
              <a:t>5</a:t>
            </a:r>
            <a:r>
              <a:rPr lang="ja-JP" altLang="en-US" dirty="0"/>
              <a:t>のうち、</a:t>
            </a:r>
            <a:r>
              <a:rPr lang="en-US" altLang="ja-JP" dirty="0"/>
              <a:t>2</a:t>
            </a:r>
            <a:r>
              <a:rPr lang="ja-JP" altLang="en-US" dirty="0"/>
              <a:t>項目以上 </a:t>
            </a:r>
          </a:p>
          <a:p>
            <a:r>
              <a:rPr lang="ja-JP" altLang="en-US" dirty="0"/>
              <a:t>を満たすもの</a:t>
            </a:r>
            <a:r>
              <a:rPr lang="en-US" altLang="ja-JP" dirty="0"/>
              <a:t>(</a:t>
            </a:r>
            <a:r>
              <a:rPr lang="ja-JP" altLang="en-US" dirty="0"/>
              <a:t>計</a:t>
            </a:r>
            <a:r>
              <a:rPr lang="en-US" altLang="ja-JP" dirty="0"/>
              <a:t>3</a:t>
            </a:r>
            <a:r>
              <a:rPr lang="ja-JP" altLang="en-US" dirty="0"/>
              <a:t>項目必要</a:t>
            </a:r>
            <a:r>
              <a:rPr lang="en-US" altLang="ja-JP" dirty="0"/>
              <a:t>)</a:t>
            </a:r>
            <a:br>
              <a:rPr lang="en-US" altLang="ja-JP" dirty="0"/>
            </a:br>
            <a:r>
              <a:rPr lang="ja-JP" altLang="en-US" dirty="0"/>
              <a:t>疑い例</a:t>
            </a:r>
            <a:r>
              <a:rPr lang="en-US" altLang="ja-JP" dirty="0"/>
              <a:t>:(1)1</a:t>
            </a:r>
            <a:r>
              <a:rPr lang="ja-JP" altLang="en-US" dirty="0"/>
              <a:t>から</a:t>
            </a:r>
            <a:r>
              <a:rPr lang="en-US" altLang="ja-JP" dirty="0"/>
              <a:t>3</a:t>
            </a:r>
            <a:r>
              <a:rPr lang="ja-JP" altLang="en-US" dirty="0"/>
              <a:t>のうち </a:t>
            </a:r>
            <a:r>
              <a:rPr lang="en-US" altLang="ja-JP" dirty="0"/>
              <a:t>1 </a:t>
            </a:r>
            <a:r>
              <a:rPr lang="ja-JP" altLang="en-US" dirty="0"/>
              <a:t>項目以上を満たし、かつ</a:t>
            </a:r>
            <a:r>
              <a:rPr lang="en-US" altLang="ja-JP" dirty="0"/>
              <a:t>(2)2</a:t>
            </a:r>
            <a:r>
              <a:rPr lang="ja-JP" altLang="en-US" dirty="0"/>
              <a:t>から</a:t>
            </a:r>
            <a:r>
              <a:rPr lang="en-US" altLang="ja-JP" dirty="0"/>
              <a:t>5</a:t>
            </a:r>
            <a:r>
              <a:rPr lang="ja-JP" altLang="en-US" dirty="0"/>
              <a:t>のうち、</a:t>
            </a:r>
            <a:r>
              <a:rPr lang="en-US" altLang="ja-JP" dirty="0"/>
              <a:t>1</a:t>
            </a:r>
            <a:r>
              <a:rPr lang="ja-JP" altLang="en-US" dirty="0"/>
              <a:t>項目以上 </a:t>
            </a:r>
          </a:p>
          <a:p>
            <a:r>
              <a:rPr lang="ja-JP" altLang="en-US" dirty="0"/>
              <a:t>を満たすもの</a:t>
            </a:r>
            <a:r>
              <a:rPr lang="en-US" altLang="ja-JP" dirty="0"/>
              <a:t>(</a:t>
            </a:r>
            <a:r>
              <a:rPr lang="ja-JP" altLang="en-US" dirty="0"/>
              <a:t>乳酸値は非特異的であるので</a:t>
            </a:r>
            <a:r>
              <a:rPr lang="en-US" altLang="ja-JP" dirty="0"/>
              <a:t>1</a:t>
            </a:r>
            <a:r>
              <a:rPr lang="ja-JP" altLang="en-US" dirty="0"/>
              <a:t>は除く</a:t>
            </a:r>
            <a:r>
              <a:rPr lang="en-US" altLang="ja-JP" dirty="0"/>
              <a:t>)(</a:t>
            </a:r>
            <a:r>
              <a:rPr lang="ja-JP" altLang="en-US" dirty="0"/>
              <a:t>計</a:t>
            </a:r>
            <a:r>
              <a:rPr lang="en-US" altLang="ja-JP" dirty="0"/>
              <a:t>2</a:t>
            </a:r>
            <a:r>
              <a:rPr lang="ja-JP" altLang="en-US" dirty="0"/>
              <a:t>項目必要</a:t>
            </a:r>
            <a:r>
              <a:rPr lang="en-US" altLang="ja-JP" dirty="0"/>
              <a:t>) </a:t>
            </a:r>
            <a:endParaRPr lang="ja-JP" altLang="en-US" dirty="0"/>
          </a:p>
          <a:p>
            <a:r>
              <a:rPr lang="ja-JP" altLang="en-US" dirty="0"/>
              <a:t>注意 画像検査については、放射線科による読影レポートを添付すること 病理検査については、病理科による病理診断レポートを添付すること </a:t>
            </a:r>
          </a:p>
          <a:p>
            <a:endParaRPr kumimoji="1" lang="ja-JP" altLang="en-US" dirty="0"/>
          </a:p>
        </p:txBody>
      </p:sp>
    </p:spTree>
    <p:extLst>
      <p:ext uri="{BB962C8B-B14F-4D97-AF65-F5344CB8AC3E}">
        <p14:creationId xmlns:p14="http://schemas.microsoft.com/office/powerpoint/2010/main" val="224775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title"/>
          </p:nvPr>
        </p:nvSpPr>
        <p:spPr>
          <a:xfrm>
            <a:off x="342900" y="0"/>
            <a:ext cx="8801100" cy="1295400"/>
          </a:xfrm>
          <a:noFill/>
        </p:spPr>
        <p:txBody>
          <a:bodyPr/>
          <a:lstStyle/>
          <a:p>
            <a:r>
              <a:rPr lang="ja-JP" altLang="en-US" sz="3900" dirty="0">
                <a:latin typeface="Arial" charset="0"/>
                <a:ea typeface="ＭＳ Ｐゴシック" charset="0"/>
                <a:cs typeface="ＭＳ Ｐゴシック" charset="0"/>
              </a:rPr>
              <a:t>特定心筋症</a:t>
            </a:r>
            <a:r>
              <a:rPr lang="en-US" altLang="ja-JP" sz="3900" dirty="0">
                <a:latin typeface="Arial" charset="0"/>
                <a:ea typeface="ＭＳ Ｐゴシック" charset="0"/>
                <a:cs typeface="ＭＳ Ｐゴシック" charset="0"/>
              </a:rPr>
              <a:t> </a:t>
            </a:r>
            <a:r>
              <a:rPr lang="en-US" altLang="ja-JP" sz="3900" dirty="0" smtClean="0">
                <a:latin typeface="Arial" charset="0"/>
                <a:ea typeface="ＭＳ Ｐゴシック" charset="0"/>
                <a:cs typeface="ＭＳ Ｐゴシック" charset="0"/>
              </a:rPr>
              <a:t>(</a:t>
            </a:r>
            <a:r>
              <a:rPr lang="ja-JP" altLang="en-US" sz="3900" dirty="0" smtClean="0">
                <a:latin typeface="Arial" charset="0"/>
                <a:ea typeface="ＭＳ Ｐゴシック" charset="0"/>
                <a:cs typeface="ＭＳ Ｐゴシック" charset="0"/>
              </a:rPr>
              <a:t>原因のある</a:t>
            </a:r>
            <a:r>
              <a:rPr lang="ja-JP" altLang="en-US" sz="3900" dirty="0">
                <a:latin typeface="Arial" charset="0"/>
                <a:ea typeface="ＭＳ Ｐゴシック" charset="0"/>
                <a:cs typeface="ＭＳ Ｐゴシック" charset="0"/>
              </a:rPr>
              <a:t>心筋症</a:t>
            </a:r>
            <a:r>
              <a:rPr lang="en-US" altLang="ja-JP" sz="3900" dirty="0">
                <a:latin typeface="Arial" charset="0"/>
                <a:ea typeface="ＭＳ Ｐゴシック" charset="0"/>
                <a:cs typeface="ＭＳ Ｐゴシック" charset="0"/>
              </a:rPr>
              <a:t>)</a:t>
            </a:r>
          </a:p>
        </p:txBody>
      </p:sp>
      <p:sp>
        <p:nvSpPr>
          <p:cNvPr id="23554" name="Rectangle 4"/>
          <p:cNvSpPr>
            <a:spLocks noGrp="1" noChangeArrowheads="1"/>
          </p:cNvSpPr>
          <p:nvPr>
            <p:ph type="body" idx="1"/>
          </p:nvPr>
        </p:nvSpPr>
        <p:spPr>
          <a:xfrm>
            <a:off x="342900" y="1143000"/>
            <a:ext cx="8420100" cy="5105400"/>
          </a:xfrm>
        </p:spPr>
        <p:txBody>
          <a:bodyPr>
            <a:normAutofit/>
          </a:bodyPr>
          <a:lstStyle/>
          <a:p>
            <a:pPr>
              <a:lnSpc>
                <a:spcPct val="90000"/>
              </a:lnSpc>
              <a:buFontTx/>
              <a:buNone/>
            </a:pPr>
            <a:r>
              <a:rPr lang="en-US" altLang="ja-JP" sz="2000" dirty="0">
                <a:latin typeface="Arial" charset="0"/>
                <a:ea typeface="ＭＳ Ｐゴシック" charset="0"/>
                <a:cs typeface="ＭＳ Ｐゴシック" charset="0"/>
              </a:rPr>
              <a:t>1.</a:t>
            </a:r>
            <a:r>
              <a:rPr lang="ja-JP" altLang="en-US" sz="2000" dirty="0">
                <a:latin typeface="Arial" charset="0"/>
                <a:ea typeface="ＭＳ Ｐゴシック" charset="0"/>
                <a:cs typeface="ＭＳ Ｐゴシック" charset="0"/>
              </a:rPr>
              <a:t>虚血性</a:t>
            </a:r>
            <a:endParaRPr lang="en-US" altLang="ja-JP" sz="2000" dirty="0">
              <a:latin typeface="Arial" charset="0"/>
              <a:ea typeface="ＭＳ Ｐゴシック" charset="0"/>
              <a:cs typeface="ＭＳ Ｐゴシック" charset="0"/>
            </a:endParaRPr>
          </a:p>
          <a:p>
            <a:pPr>
              <a:lnSpc>
                <a:spcPct val="90000"/>
              </a:lnSpc>
              <a:buFontTx/>
              <a:buNone/>
            </a:pPr>
            <a:r>
              <a:rPr lang="en-US" altLang="ja-JP" sz="2000" dirty="0">
                <a:latin typeface="Arial" charset="0"/>
                <a:ea typeface="ＭＳ Ｐゴシック" charset="0"/>
                <a:cs typeface="ＭＳ Ｐゴシック" charset="0"/>
              </a:rPr>
              <a:t>2.</a:t>
            </a:r>
            <a:r>
              <a:rPr lang="ja-JP" altLang="en-US" sz="2000" dirty="0">
                <a:latin typeface="Arial" charset="0"/>
                <a:ea typeface="ＭＳ Ｐゴシック" charset="0"/>
                <a:cs typeface="ＭＳ Ｐゴシック" charset="0"/>
              </a:rPr>
              <a:t>弁膜症</a:t>
            </a:r>
            <a:endParaRPr lang="en-US" altLang="ja-JP" sz="2000" dirty="0">
              <a:latin typeface="Arial" charset="0"/>
              <a:ea typeface="ＭＳ Ｐゴシック" charset="0"/>
              <a:cs typeface="ＭＳ Ｐゴシック" charset="0"/>
            </a:endParaRPr>
          </a:p>
          <a:p>
            <a:pPr>
              <a:lnSpc>
                <a:spcPct val="90000"/>
              </a:lnSpc>
              <a:buFontTx/>
              <a:buNone/>
            </a:pPr>
            <a:r>
              <a:rPr lang="en-US" altLang="ja-JP" sz="2000" dirty="0">
                <a:latin typeface="Arial" charset="0"/>
                <a:ea typeface="ＭＳ Ｐゴシック" charset="0"/>
                <a:cs typeface="ＭＳ Ｐゴシック" charset="0"/>
              </a:rPr>
              <a:t>3.</a:t>
            </a:r>
            <a:r>
              <a:rPr lang="ja-JP" altLang="en-US" sz="2000" dirty="0">
                <a:latin typeface="Arial" charset="0"/>
                <a:ea typeface="ＭＳ Ｐゴシック" charset="0"/>
                <a:cs typeface="ＭＳ Ｐゴシック" charset="0"/>
              </a:rPr>
              <a:t>高血圧症性</a:t>
            </a:r>
            <a:endParaRPr lang="en-US" altLang="ja-JP" sz="2000" dirty="0">
              <a:latin typeface="Arial" charset="0"/>
              <a:ea typeface="ＭＳ Ｐゴシック" charset="0"/>
              <a:cs typeface="ＭＳ Ｐゴシック" charset="0"/>
            </a:endParaRPr>
          </a:p>
          <a:p>
            <a:pPr>
              <a:lnSpc>
                <a:spcPct val="90000"/>
              </a:lnSpc>
              <a:buFontTx/>
              <a:buNone/>
            </a:pPr>
            <a:r>
              <a:rPr lang="en-US" altLang="ja-JP" sz="2000" dirty="0">
                <a:latin typeface="Arial" charset="0"/>
                <a:ea typeface="ＭＳ Ｐゴシック" charset="0"/>
                <a:cs typeface="ＭＳ Ｐゴシック" charset="0"/>
              </a:rPr>
              <a:t>4.</a:t>
            </a:r>
            <a:r>
              <a:rPr lang="ja-JP" altLang="en-US" sz="2000" dirty="0">
                <a:latin typeface="Arial" charset="0"/>
                <a:ea typeface="ＭＳ Ｐゴシック" charset="0"/>
                <a:cs typeface="ＭＳ Ｐゴシック" charset="0"/>
              </a:rPr>
              <a:t>炎症性</a:t>
            </a:r>
            <a:r>
              <a:rPr lang="en-US" altLang="ja-JP" sz="2000" dirty="0">
                <a:latin typeface="Arial" charset="0"/>
                <a:ea typeface="ＭＳ Ｐゴシック" charset="0"/>
                <a:cs typeface="ＭＳ Ｐゴシック" charset="0"/>
              </a:rPr>
              <a:t>(</a:t>
            </a:r>
            <a:r>
              <a:rPr lang="ja-JP" altLang="en-US" sz="2000" dirty="0">
                <a:latin typeface="Arial" charset="0"/>
                <a:ea typeface="ＭＳ Ｐゴシック" charset="0"/>
                <a:cs typeface="ＭＳ Ｐゴシック" charset="0"/>
              </a:rPr>
              <a:t>心筋炎、自己免疫性</a:t>
            </a:r>
            <a:r>
              <a:rPr lang="en-US" altLang="ja-JP" sz="2000" dirty="0">
                <a:latin typeface="Arial" charset="0"/>
                <a:ea typeface="ＭＳ Ｐゴシック" charset="0"/>
                <a:cs typeface="ＭＳ Ｐゴシック" charset="0"/>
              </a:rPr>
              <a:t>)</a:t>
            </a:r>
          </a:p>
          <a:p>
            <a:pPr>
              <a:lnSpc>
                <a:spcPct val="90000"/>
              </a:lnSpc>
              <a:buFontTx/>
              <a:buNone/>
            </a:pPr>
            <a:r>
              <a:rPr lang="en-US" altLang="ja-JP" sz="2000" dirty="0">
                <a:latin typeface="Arial" charset="0"/>
                <a:ea typeface="ＭＳ Ｐゴシック" charset="0"/>
                <a:cs typeface="ＭＳ Ｐゴシック" charset="0"/>
              </a:rPr>
              <a:t>5.</a:t>
            </a:r>
            <a:r>
              <a:rPr lang="ja-JP" altLang="en-US" sz="2000" dirty="0">
                <a:latin typeface="Arial" charset="0"/>
                <a:ea typeface="ＭＳ Ｐゴシック" charset="0"/>
                <a:cs typeface="ＭＳ Ｐゴシック" charset="0"/>
              </a:rPr>
              <a:t>代謝性　</a:t>
            </a:r>
            <a:endParaRPr lang="en-US" altLang="ja-JP" sz="2000" dirty="0">
              <a:latin typeface="Arial" charset="0"/>
              <a:ea typeface="ＭＳ Ｐゴシック" charset="0"/>
              <a:cs typeface="ＭＳ Ｐゴシック" charset="0"/>
            </a:endParaRPr>
          </a:p>
          <a:p>
            <a:pPr>
              <a:lnSpc>
                <a:spcPct val="90000"/>
              </a:lnSpc>
              <a:buFontTx/>
              <a:buNone/>
            </a:pPr>
            <a:r>
              <a:rPr lang="ja-JP" altLang="en-US" sz="1700" dirty="0">
                <a:latin typeface="Arial" charset="0"/>
                <a:ea typeface="ＭＳ Ｐゴシック" charset="0"/>
                <a:cs typeface="ＭＳ Ｐゴシック" charset="0"/>
              </a:rPr>
              <a:t>　内分泌疾患</a:t>
            </a:r>
            <a:r>
              <a:rPr lang="en-US" altLang="ja-JP" sz="1700" dirty="0">
                <a:latin typeface="Arial" charset="0"/>
                <a:ea typeface="ＭＳ Ｐゴシック" charset="0"/>
                <a:cs typeface="ＭＳ Ｐゴシック" charset="0"/>
              </a:rPr>
              <a:t>(</a:t>
            </a:r>
            <a:r>
              <a:rPr lang="ja-JP" altLang="en-US" sz="1700" dirty="0">
                <a:latin typeface="Arial" charset="0"/>
                <a:ea typeface="ＭＳ Ｐゴシック" charset="0"/>
                <a:cs typeface="ＭＳ Ｐゴシック" charset="0"/>
              </a:rPr>
              <a:t>甲状腺異常、副腎疾患、末端肥大症、褐色細胞腫、糖尿病など</a:t>
            </a:r>
            <a:r>
              <a:rPr lang="en-US" altLang="ja-JP" sz="1700" dirty="0">
                <a:latin typeface="Arial" charset="0"/>
                <a:ea typeface="ＭＳ Ｐゴシック" charset="0"/>
                <a:cs typeface="ＭＳ Ｐゴシック" charset="0"/>
              </a:rPr>
              <a:t>)</a:t>
            </a:r>
          </a:p>
          <a:p>
            <a:pPr>
              <a:lnSpc>
                <a:spcPct val="90000"/>
              </a:lnSpc>
              <a:buFontTx/>
              <a:buNone/>
            </a:pPr>
            <a:r>
              <a:rPr lang="ja-JP" altLang="en-US" sz="1700" dirty="0">
                <a:latin typeface="Arial" charset="0"/>
                <a:ea typeface="ＭＳ Ｐゴシック" charset="0"/>
                <a:cs typeface="ＭＳ Ｐゴシック" charset="0"/>
              </a:rPr>
              <a:t>　家族性蓄積症</a:t>
            </a:r>
            <a:r>
              <a:rPr lang="en-US" altLang="ja-JP" sz="1700" dirty="0">
                <a:latin typeface="Arial" charset="0"/>
                <a:ea typeface="ＭＳ Ｐゴシック" charset="0"/>
                <a:cs typeface="ＭＳ Ｐゴシック" charset="0"/>
              </a:rPr>
              <a:t>(</a:t>
            </a:r>
            <a:r>
              <a:rPr lang="en-US" altLang="ja-JP" sz="1700" dirty="0" err="1">
                <a:latin typeface="Arial" charset="0"/>
                <a:ea typeface="ＭＳ Ｐゴシック" charset="0"/>
                <a:cs typeface="ＭＳ Ｐゴシック" charset="0"/>
              </a:rPr>
              <a:t>Fabry</a:t>
            </a:r>
            <a:r>
              <a:rPr lang="ja-JP" altLang="en-US" sz="1700" dirty="0">
                <a:latin typeface="Arial" charset="0"/>
                <a:ea typeface="ＭＳ Ｐゴシック" charset="0"/>
                <a:cs typeface="ＭＳ Ｐゴシック" charset="0"/>
              </a:rPr>
              <a:t>病</a:t>
            </a:r>
            <a:r>
              <a:rPr lang="en-US" altLang="ja-JP" sz="1700" dirty="0">
                <a:latin typeface="Arial" charset="0"/>
                <a:ea typeface="ＭＳ Ｐゴシック" charset="0"/>
                <a:cs typeface="ＭＳ Ｐゴシック" charset="0"/>
              </a:rPr>
              <a:t>, </a:t>
            </a:r>
            <a:r>
              <a:rPr lang="en-US" altLang="ja-JP" sz="1700" dirty="0" err="1">
                <a:latin typeface="Arial" charset="0"/>
                <a:ea typeface="ＭＳ Ｐゴシック" charset="0"/>
                <a:cs typeface="ＭＳ Ｐゴシック" charset="0"/>
              </a:rPr>
              <a:t>pompe</a:t>
            </a:r>
            <a:r>
              <a:rPr lang="ja-JP" altLang="en-US" sz="1700" dirty="0">
                <a:latin typeface="Arial" charset="0"/>
                <a:ea typeface="ＭＳ Ｐゴシック" charset="0"/>
                <a:cs typeface="ＭＳ Ｐゴシック" charset="0"/>
              </a:rPr>
              <a:t>病など</a:t>
            </a:r>
            <a:r>
              <a:rPr lang="en-US" altLang="ja-JP" sz="1700" dirty="0">
                <a:latin typeface="Arial" charset="0"/>
                <a:ea typeface="ＭＳ Ｐゴシック" charset="0"/>
                <a:cs typeface="ＭＳ Ｐゴシック" charset="0"/>
              </a:rPr>
              <a:t>)</a:t>
            </a:r>
          </a:p>
          <a:p>
            <a:pPr>
              <a:lnSpc>
                <a:spcPct val="90000"/>
              </a:lnSpc>
              <a:buFontTx/>
              <a:buNone/>
            </a:pPr>
            <a:r>
              <a:rPr lang="ja-JP" altLang="en-US" sz="1700" dirty="0">
                <a:latin typeface="Arial" charset="0"/>
                <a:ea typeface="ＭＳ Ｐゴシック" charset="0"/>
                <a:cs typeface="ＭＳ Ｐゴシック" charset="0"/>
              </a:rPr>
              <a:t>　欠乏症</a:t>
            </a:r>
            <a:r>
              <a:rPr lang="en-US" altLang="ja-JP" sz="1700" dirty="0">
                <a:latin typeface="Arial" charset="0"/>
                <a:ea typeface="ＭＳ Ｐゴシック" charset="0"/>
                <a:cs typeface="ＭＳ Ｐゴシック" charset="0"/>
              </a:rPr>
              <a:t>(</a:t>
            </a:r>
            <a:r>
              <a:rPr lang="ja-JP" altLang="en-US" sz="1700" dirty="0">
                <a:latin typeface="Arial" charset="0"/>
                <a:ea typeface="ＭＳ Ｐゴシック" charset="0"/>
                <a:cs typeface="ＭＳ Ｐゴシック" charset="0"/>
              </a:rPr>
              <a:t>脚気、セレン欠乏症など</a:t>
            </a:r>
            <a:r>
              <a:rPr lang="en-US" altLang="ja-JP" sz="1700" dirty="0">
                <a:latin typeface="Arial" charset="0"/>
                <a:ea typeface="ＭＳ Ｐゴシック" charset="0"/>
                <a:cs typeface="ＭＳ Ｐゴシック" charset="0"/>
              </a:rPr>
              <a:t>)</a:t>
            </a:r>
          </a:p>
          <a:p>
            <a:pPr>
              <a:lnSpc>
                <a:spcPct val="90000"/>
              </a:lnSpc>
              <a:buFontTx/>
              <a:buNone/>
            </a:pPr>
            <a:r>
              <a:rPr lang="ja-JP" altLang="en-US" sz="1700" dirty="0">
                <a:latin typeface="Arial" charset="0"/>
                <a:ea typeface="ＭＳ Ｐゴシック" charset="0"/>
                <a:cs typeface="ＭＳ Ｐゴシック" charset="0"/>
              </a:rPr>
              <a:t>　アミロイドーシス</a:t>
            </a:r>
            <a:r>
              <a:rPr lang="en-US" altLang="ja-JP" sz="1700" dirty="0">
                <a:latin typeface="Arial" charset="0"/>
                <a:ea typeface="ＭＳ Ｐゴシック" charset="0"/>
                <a:cs typeface="ＭＳ Ｐゴシック" charset="0"/>
              </a:rPr>
              <a:t>(</a:t>
            </a:r>
            <a:r>
              <a:rPr lang="ja-JP" altLang="en-US" sz="1700" dirty="0">
                <a:latin typeface="Arial" charset="0"/>
                <a:ea typeface="ＭＳ Ｐゴシック" charset="0"/>
                <a:cs typeface="ＭＳ Ｐゴシック" charset="0"/>
              </a:rPr>
              <a:t>原発性、家族性、老人性など</a:t>
            </a:r>
            <a:r>
              <a:rPr lang="en-US" altLang="ja-JP" sz="1700" dirty="0">
                <a:latin typeface="Arial" charset="0"/>
                <a:ea typeface="ＭＳ Ｐゴシック" charset="0"/>
                <a:cs typeface="ＭＳ Ｐゴシック" charset="0"/>
              </a:rPr>
              <a:t>)</a:t>
            </a:r>
          </a:p>
          <a:p>
            <a:pPr>
              <a:lnSpc>
                <a:spcPct val="90000"/>
              </a:lnSpc>
              <a:buFontTx/>
              <a:buNone/>
            </a:pPr>
            <a:r>
              <a:rPr lang="ja-JP" altLang="en-US" sz="1700" dirty="0">
                <a:latin typeface="Arial" charset="0"/>
                <a:ea typeface="ＭＳ Ｐゴシック" charset="0"/>
                <a:cs typeface="ＭＳ Ｐゴシック" charset="0"/>
              </a:rPr>
              <a:t>　ヘモクロマトーシス</a:t>
            </a:r>
            <a:endParaRPr lang="en-US" altLang="ja-JP" sz="1700" dirty="0">
              <a:latin typeface="Arial" charset="0"/>
              <a:ea typeface="ＭＳ Ｐゴシック" charset="0"/>
              <a:cs typeface="ＭＳ Ｐゴシック" charset="0"/>
            </a:endParaRPr>
          </a:p>
          <a:p>
            <a:pPr>
              <a:lnSpc>
                <a:spcPct val="90000"/>
              </a:lnSpc>
              <a:buFontTx/>
              <a:buNone/>
            </a:pPr>
            <a:r>
              <a:rPr lang="en-US" altLang="ja-JP" sz="2000" dirty="0">
                <a:latin typeface="Arial" charset="0"/>
                <a:ea typeface="ＭＳ Ｐゴシック" charset="0"/>
                <a:cs typeface="ＭＳ Ｐゴシック" charset="0"/>
              </a:rPr>
              <a:t>6.</a:t>
            </a:r>
            <a:r>
              <a:rPr lang="ja-JP" altLang="en-US" sz="2000" dirty="0">
                <a:latin typeface="Arial" charset="0"/>
                <a:ea typeface="ＭＳ Ｐゴシック" charset="0"/>
                <a:cs typeface="ＭＳ Ｐゴシック" charset="0"/>
              </a:rPr>
              <a:t>全身性疾患</a:t>
            </a:r>
            <a:r>
              <a:rPr lang="en-US" altLang="ja-JP" sz="2000" dirty="0">
                <a:latin typeface="Arial" charset="0"/>
                <a:ea typeface="ＭＳ Ｐゴシック" charset="0"/>
                <a:cs typeface="ＭＳ Ｐゴシック" charset="0"/>
              </a:rPr>
              <a:t>(</a:t>
            </a:r>
            <a:r>
              <a:rPr lang="ja-JP" altLang="en-US" sz="2000" dirty="0">
                <a:latin typeface="Arial" charset="0"/>
                <a:ea typeface="ＭＳ Ｐゴシック" charset="0"/>
                <a:cs typeface="ＭＳ Ｐゴシック" charset="0"/>
              </a:rPr>
              <a:t>サルコイドーシス、膠原病関連</a:t>
            </a:r>
            <a:r>
              <a:rPr lang="en-US" altLang="ja-JP" sz="2000" dirty="0">
                <a:latin typeface="Arial" charset="0"/>
                <a:ea typeface="ＭＳ Ｐゴシック" charset="0"/>
                <a:cs typeface="ＭＳ Ｐゴシック" charset="0"/>
              </a:rPr>
              <a:t>)</a:t>
            </a:r>
          </a:p>
          <a:p>
            <a:pPr>
              <a:lnSpc>
                <a:spcPct val="90000"/>
              </a:lnSpc>
              <a:buFontTx/>
              <a:buNone/>
            </a:pPr>
            <a:r>
              <a:rPr lang="en-US" altLang="ja-JP" sz="2000" dirty="0">
                <a:latin typeface="Arial" charset="0"/>
                <a:ea typeface="ＭＳ Ｐゴシック" charset="0"/>
                <a:cs typeface="ＭＳ Ｐゴシック" charset="0"/>
              </a:rPr>
              <a:t>7.</a:t>
            </a:r>
            <a:r>
              <a:rPr lang="ja-JP" altLang="en-US" sz="2000" dirty="0">
                <a:latin typeface="Arial" charset="0"/>
                <a:ea typeface="ＭＳ Ｐゴシック" charset="0"/>
                <a:cs typeface="ＭＳ Ｐゴシック" charset="0"/>
              </a:rPr>
              <a:t>筋ジストロフィー</a:t>
            </a:r>
            <a:r>
              <a:rPr lang="en-US" altLang="ja-JP" sz="2000" dirty="0">
                <a:latin typeface="Arial" charset="0"/>
                <a:ea typeface="ＭＳ Ｐゴシック" charset="0"/>
                <a:cs typeface="ＭＳ Ｐゴシック" charset="0"/>
              </a:rPr>
              <a:t>(</a:t>
            </a:r>
            <a:r>
              <a:rPr lang="en-US" altLang="ja-JP" sz="2000" dirty="0" err="1">
                <a:latin typeface="Arial" charset="0"/>
                <a:ea typeface="ＭＳ Ｐゴシック" charset="0"/>
                <a:cs typeface="ＭＳ Ｐゴシック" charset="0"/>
              </a:rPr>
              <a:t>Duchenne</a:t>
            </a:r>
            <a:r>
              <a:rPr lang="ja-JP" altLang="en-US" sz="2000" dirty="0">
                <a:latin typeface="Arial" charset="0"/>
                <a:ea typeface="ＭＳ Ｐゴシック" charset="0"/>
                <a:cs typeface="ＭＳ Ｐゴシック" charset="0"/>
              </a:rPr>
              <a:t>型、</a:t>
            </a:r>
            <a:r>
              <a:rPr lang="en-US" altLang="ja-JP" sz="2000" dirty="0">
                <a:latin typeface="Arial" charset="0"/>
                <a:ea typeface="ＭＳ Ｐゴシック" charset="0"/>
                <a:cs typeface="ＭＳ Ｐゴシック" charset="0"/>
              </a:rPr>
              <a:t>Becker</a:t>
            </a:r>
            <a:r>
              <a:rPr lang="ja-JP" altLang="en-US" sz="2000" dirty="0">
                <a:latin typeface="Arial" charset="0"/>
                <a:ea typeface="ＭＳ Ｐゴシック" charset="0"/>
                <a:cs typeface="ＭＳ Ｐゴシック" charset="0"/>
              </a:rPr>
              <a:t>型</a:t>
            </a:r>
            <a:r>
              <a:rPr lang="en-US" altLang="ja-JP" sz="2000" dirty="0">
                <a:latin typeface="Arial" charset="0"/>
                <a:ea typeface="ＭＳ Ｐゴシック" charset="0"/>
                <a:cs typeface="ＭＳ Ｐゴシック" charset="0"/>
              </a:rPr>
              <a:t>)</a:t>
            </a:r>
          </a:p>
          <a:p>
            <a:pPr>
              <a:lnSpc>
                <a:spcPct val="90000"/>
              </a:lnSpc>
              <a:buFontTx/>
              <a:buNone/>
            </a:pPr>
            <a:r>
              <a:rPr lang="en-US" altLang="ja-JP" sz="2000" dirty="0">
                <a:latin typeface="Arial" charset="0"/>
                <a:ea typeface="ＭＳ Ｐゴシック" charset="0"/>
                <a:cs typeface="ＭＳ Ｐゴシック" charset="0"/>
              </a:rPr>
              <a:t>8.</a:t>
            </a:r>
            <a:r>
              <a:rPr lang="ja-JP" altLang="en-US" sz="2000" dirty="0">
                <a:latin typeface="Arial" charset="0"/>
                <a:ea typeface="ＭＳ Ｐゴシック" charset="0"/>
                <a:cs typeface="ＭＳ Ｐゴシック" charset="0"/>
              </a:rPr>
              <a:t>神経・筋疾患</a:t>
            </a:r>
            <a:r>
              <a:rPr lang="en-US" altLang="ja-JP" sz="2000" dirty="0">
                <a:latin typeface="Arial" charset="0"/>
                <a:ea typeface="ＭＳ Ｐゴシック" charset="0"/>
                <a:cs typeface="ＭＳ Ｐゴシック" charset="0"/>
              </a:rPr>
              <a:t>(</a:t>
            </a:r>
            <a:r>
              <a:rPr lang="en-US" altLang="ja-JP" sz="2000" dirty="0" err="1">
                <a:latin typeface="Arial" charset="0"/>
                <a:ea typeface="ＭＳ Ｐゴシック" charset="0"/>
                <a:cs typeface="ＭＳ Ｐゴシック" charset="0"/>
              </a:rPr>
              <a:t>Freidreich</a:t>
            </a:r>
            <a:r>
              <a:rPr lang="ja-JP" altLang="en-US" sz="2000" dirty="0">
                <a:latin typeface="Arial" charset="0"/>
                <a:ea typeface="ＭＳ Ｐゴシック" charset="0"/>
                <a:cs typeface="ＭＳ Ｐゴシック" charset="0"/>
              </a:rPr>
              <a:t>症候群など</a:t>
            </a:r>
            <a:r>
              <a:rPr lang="en-US" altLang="ja-JP" sz="2000" dirty="0">
                <a:latin typeface="Arial" charset="0"/>
                <a:ea typeface="ＭＳ Ｐゴシック" charset="0"/>
                <a:cs typeface="ＭＳ Ｐゴシック" charset="0"/>
              </a:rPr>
              <a:t>)</a:t>
            </a:r>
          </a:p>
          <a:p>
            <a:pPr>
              <a:lnSpc>
                <a:spcPct val="90000"/>
              </a:lnSpc>
              <a:buFontTx/>
              <a:buNone/>
            </a:pPr>
            <a:r>
              <a:rPr lang="en-US" altLang="ja-JP" sz="2000" dirty="0">
                <a:latin typeface="Arial" charset="0"/>
                <a:ea typeface="ＭＳ Ｐゴシック" charset="0"/>
                <a:cs typeface="ＭＳ Ｐゴシック" charset="0"/>
              </a:rPr>
              <a:t>9.</a:t>
            </a:r>
            <a:r>
              <a:rPr lang="ja-JP" altLang="en-US" sz="2000" dirty="0">
                <a:latin typeface="Arial" charset="0"/>
                <a:ea typeface="ＭＳ Ｐゴシック" charset="0"/>
                <a:cs typeface="ＭＳ Ｐゴシック" charset="0"/>
              </a:rPr>
              <a:t>過敏症・中毒症</a:t>
            </a:r>
            <a:r>
              <a:rPr lang="en-US" altLang="ja-JP" sz="2000" dirty="0">
                <a:latin typeface="Arial" charset="0"/>
                <a:ea typeface="ＭＳ Ｐゴシック" charset="0"/>
                <a:cs typeface="ＭＳ Ｐゴシック" charset="0"/>
              </a:rPr>
              <a:t>(</a:t>
            </a:r>
            <a:r>
              <a:rPr lang="ja-JP" altLang="en-US" sz="2000" dirty="0">
                <a:latin typeface="Arial" charset="0"/>
                <a:ea typeface="ＭＳ Ｐゴシック" charset="0"/>
                <a:cs typeface="ＭＳ Ｐゴシック" charset="0"/>
              </a:rPr>
              <a:t>アルコール、カテコラミン、アドリアマイシン、放射線性</a:t>
            </a:r>
            <a:r>
              <a:rPr lang="en-US" altLang="ja-JP" sz="2000" dirty="0">
                <a:latin typeface="Arial" charset="0"/>
                <a:ea typeface="ＭＳ Ｐゴシック" charset="0"/>
                <a:cs typeface="ＭＳ Ｐゴシック" charset="0"/>
              </a:rPr>
              <a:t>)</a:t>
            </a:r>
          </a:p>
          <a:p>
            <a:pPr>
              <a:lnSpc>
                <a:spcPct val="90000"/>
              </a:lnSpc>
              <a:buFontTx/>
              <a:buNone/>
            </a:pPr>
            <a:r>
              <a:rPr lang="en-US" altLang="ja-JP" sz="2000" dirty="0">
                <a:latin typeface="Arial" charset="0"/>
                <a:ea typeface="ＭＳ Ｐゴシック" charset="0"/>
                <a:cs typeface="ＭＳ Ｐゴシック" charset="0"/>
              </a:rPr>
              <a:t>10.</a:t>
            </a:r>
            <a:r>
              <a:rPr lang="ja-JP" altLang="en-US" sz="2000" dirty="0">
                <a:latin typeface="Arial" charset="0"/>
                <a:ea typeface="ＭＳ Ｐゴシック" charset="0"/>
                <a:cs typeface="ＭＳ Ｐゴシック" charset="0"/>
              </a:rPr>
              <a:t>周産期心筋症　</a:t>
            </a:r>
          </a:p>
        </p:txBody>
      </p:sp>
      <p:sp>
        <p:nvSpPr>
          <p:cNvPr id="23555" name="Rectangle 5"/>
          <p:cNvSpPr>
            <a:spLocks noChangeArrowheads="1"/>
          </p:cNvSpPr>
          <p:nvPr/>
        </p:nvSpPr>
        <p:spPr bwMode="auto">
          <a:xfrm>
            <a:off x="3962400" y="6248400"/>
            <a:ext cx="5029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ja-JP" dirty="0"/>
              <a:t>Circulation 1996;93;841-842</a:t>
            </a:r>
            <a:r>
              <a:rPr lang="ja-JP" altLang="en-US" dirty="0"/>
              <a:t>改変</a:t>
            </a:r>
          </a:p>
        </p:txBody>
      </p:sp>
      <p:sp>
        <p:nvSpPr>
          <p:cNvPr id="2" name="円/楕円 1"/>
          <p:cNvSpPr/>
          <p:nvPr/>
        </p:nvSpPr>
        <p:spPr>
          <a:xfrm>
            <a:off x="6313608" y="2826381"/>
            <a:ext cx="822736" cy="321993"/>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rgbClr val="FF0000"/>
              </a:solidFill>
            </a:endParaRPr>
          </a:p>
        </p:txBody>
      </p:sp>
      <p:sp>
        <p:nvSpPr>
          <p:cNvPr id="6" name="円/楕円 5"/>
          <p:cNvSpPr/>
          <p:nvPr/>
        </p:nvSpPr>
        <p:spPr>
          <a:xfrm>
            <a:off x="1905187" y="3104000"/>
            <a:ext cx="822736" cy="321993"/>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2938567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肥大型心筋症の病因</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心筋サルコメア関連蛋白をコードする遺伝子変異が関与していると推定されている。</a:t>
            </a:r>
            <a:endParaRPr lang="en-US" altLang="ja-JP" dirty="0"/>
          </a:p>
          <a:p>
            <a:r>
              <a:rPr lang="ja-JP" altLang="en-US" dirty="0" smtClean="0"/>
              <a:t>常染色体優性遺伝の家族内発症の例を半数以上で認め、遺伝病として考えられている。</a:t>
            </a:r>
            <a:endParaRPr lang="en-US" altLang="ja-JP" dirty="0" smtClean="0"/>
          </a:p>
          <a:p>
            <a:r>
              <a:rPr lang="ja-JP" altLang="en-US" dirty="0" smtClean="0"/>
              <a:t>孤発性も存在する。</a:t>
            </a:r>
            <a:endParaRPr lang="en-US" altLang="ja-JP" dirty="0" smtClean="0"/>
          </a:p>
          <a:p>
            <a:r>
              <a:rPr kumimoji="1" lang="ja-JP" altLang="en-US" dirty="0" smtClean="0"/>
              <a:t>優性変異蛋白質がサルコメアに</a:t>
            </a:r>
            <a:r>
              <a:rPr kumimoji="1" lang="ja-JP" altLang="en-US" smtClean="0"/>
              <a:t>取り込まれ、変異心筋がより</a:t>
            </a:r>
            <a:r>
              <a:rPr kumimoji="1" lang="ja-JP" altLang="en-US" dirty="0" smtClean="0"/>
              <a:t>低い</a:t>
            </a:r>
            <a:r>
              <a:rPr kumimoji="1" lang="en-US" altLang="ja-JP" dirty="0" err="1" smtClean="0"/>
              <a:t>Ca</a:t>
            </a:r>
            <a:r>
              <a:rPr lang="ja-JP" altLang="en-US" dirty="0" smtClean="0"/>
              <a:t>イオン濃度に鋭敏に反応</a:t>
            </a:r>
            <a:r>
              <a:rPr lang="en-US" altLang="ja-JP" dirty="0" smtClean="0"/>
              <a:t>(</a:t>
            </a:r>
            <a:r>
              <a:rPr lang="en-US" altLang="ja-JP" dirty="0" err="1" smtClean="0"/>
              <a:t>Ca</a:t>
            </a:r>
            <a:r>
              <a:rPr lang="ja-JP" altLang="en-US" dirty="0" smtClean="0"/>
              <a:t>感受性増加</a:t>
            </a:r>
            <a:r>
              <a:rPr lang="en-US" altLang="ja-JP" dirty="0" smtClean="0"/>
              <a:t>)</a:t>
            </a:r>
            <a:r>
              <a:rPr lang="ja-JP" altLang="en-US" dirty="0" smtClean="0"/>
              <a:t>し、</a:t>
            </a:r>
            <a:r>
              <a:rPr lang="en-US" altLang="ja-JP" dirty="0" smtClean="0"/>
              <a:t>ATP</a:t>
            </a:r>
            <a:r>
              <a:rPr lang="ja-JP" altLang="en-US" dirty="0" smtClean="0"/>
              <a:t>が枯渇し、心筋が肥大・壊死・線維化する。</a:t>
            </a:r>
            <a:endParaRPr kumimoji="1" lang="en-US" altLang="ja-JP" dirty="0"/>
          </a:p>
        </p:txBody>
      </p:sp>
    </p:spTree>
    <p:extLst>
      <p:ext uri="{BB962C8B-B14F-4D97-AF65-F5344CB8AC3E}">
        <p14:creationId xmlns:p14="http://schemas.microsoft.com/office/powerpoint/2010/main" val="889950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3400"/>
            <a:ext cx="640080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06" name="Rectangle 9"/>
          <p:cNvSpPr>
            <a:spLocks noChangeArrowheads="1"/>
          </p:cNvSpPr>
          <p:nvPr/>
        </p:nvSpPr>
        <p:spPr bwMode="auto">
          <a:xfrm>
            <a:off x="4343400" y="6035675"/>
            <a:ext cx="48006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ja-JP"/>
              <a:t>AHA statement </a:t>
            </a:r>
          </a:p>
          <a:p>
            <a:r>
              <a:rPr lang="en-US" altLang="ja-JP"/>
              <a:t>Circulation 2006;113;1807-1816</a:t>
            </a:r>
          </a:p>
        </p:txBody>
      </p:sp>
      <p:sp>
        <p:nvSpPr>
          <p:cNvPr id="2" name="円/楕円 1"/>
          <p:cNvSpPr/>
          <p:nvPr/>
        </p:nvSpPr>
        <p:spPr>
          <a:xfrm>
            <a:off x="2282985" y="2523776"/>
            <a:ext cx="755637" cy="289350"/>
          </a:xfrm>
          <a:prstGeom prst="ellipse">
            <a:avLst/>
          </a:prstGeom>
          <a:noFill/>
          <a:ln w="19050" cmpd="sng"/>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661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肥大型心筋症</a:t>
            </a:r>
            <a:r>
              <a:rPr kumimoji="1" lang="en-US" altLang="ja-JP" dirty="0" smtClean="0"/>
              <a:t>(</a:t>
            </a:r>
            <a:r>
              <a:rPr kumimoji="1" lang="ja-JP" altLang="en-US" dirty="0" smtClean="0"/>
              <a:t>その他</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smtClean="0"/>
              <a:t>日本に多い</a:t>
            </a:r>
            <a:r>
              <a:rPr kumimoji="1" lang="ja-JP" altLang="en-US" dirty="0" smtClean="0"/>
              <a:t>心尖部に肥大が限局する</a:t>
            </a:r>
            <a:r>
              <a:rPr lang="ja-JP" altLang="en-US" dirty="0" smtClean="0"/>
              <a:t>タイプ</a:t>
            </a:r>
            <a:r>
              <a:rPr kumimoji="1" lang="ja-JP" altLang="en-US" dirty="0" smtClean="0"/>
              <a:t>は心尖部肥大型心筋症（</a:t>
            </a:r>
            <a:r>
              <a:rPr kumimoji="1" lang="en-US" altLang="ja-JP" dirty="0" smtClean="0"/>
              <a:t>apical hypertrophic cardiomyopathy</a:t>
            </a:r>
            <a:r>
              <a:rPr kumimoji="1" lang="ja-JP" altLang="en-US" dirty="0" smtClean="0"/>
              <a:t>）と呼ばれ、予後は他の</a:t>
            </a:r>
            <a:r>
              <a:rPr kumimoji="1" lang="en-US" altLang="ja-JP" dirty="0" smtClean="0"/>
              <a:t>HCM</a:t>
            </a:r>
            <a:r>
              <a:rPr kumimoji="1" lang="ja-JP" altLang="en-US" dirty="0" smtClean="0"/>
              <a:t>と同等ないし予後良好と</a:t>
            </a:r>
            <a:r>
              <a:rPr lang="ja-JP" altLang="en-US" dirty="0" smtClean="0"/>
              <a:t>いわれている</a:t>
            </a:r>
            <a:r>
              <a:rPr kumimoji="1" lang="ja-JP" altLang="en-US" dirty="0" smtClean="0"/>
              <a:t>。</a:t>
            </a:r>
            <a:endParaRPr kumimoji="1" lang="en-US" altLang="ja-JP" dirty="0" smtClean="0"/>
          </a:p>
          <a:p>
            <a:pPr marL="0" indent="0">
              <a:buNone/>
            </a:pPr>
            <a:r>
              <a:rPr kumimoji="1" lang="en-US" altLang="ja-JP" dirty="0" smtClean="0"/>
              <a:t>(</a:t>
            </a:r>
            <a:r>
              <a:rPr lang="en-US" altLang="ja-JP" dirty="0" smtClean="0"/>
              <a:t>J </a:t>
            </a:r>
            <a:r>
              <a:rPr lang="en-US" altLang="ja-JP" dirty="0" err="1" smtClean="0"/>
              <a:t>Cardiolo</a:t>
            </a:r>
            <a:r>
              <a:rPr lang="en-US" altLang="ja-JP" dirty="0" smtClean="0"/>
              <a:t> 37:161-178,2001 Am Heart J 108:351-359,1984</a:t>
            </a:r>
            <a:r>
              <a:rPr kumimoji="1" lang="en-US" altLang="ja-JP" dirty="0" smtClean="0"/>
              <a:t>)</a:t>
            </a:r>
          </a:p>
          <a:p>
            <a:r>
              <a:rPr lang="en-US" altLang="ja-JP" dirty="0" smtClean="0"/>
              <a:t>5</a:t>
            </a:r>
            <a:r>
              <a:rPr lang="ja-JP" altLang="en-US" dirty="0" smtClean="0"/>
              <a:t>年生存率は</a:t>
            </a:r>
            <a:r>
              <a:rPr lang="en-US" altLang="ja-JP" dirty="0" smtClean="0"/>
              <a:t>90</a:t>
            </a:r>
            <a:r>
              <a:rPr lang="ja-JP" altLang="en-US" dirty="0" smtClean="0"/>
              <a:t>％、</a:t>
            </a:r>
            <a:r>
              <a:rPr lang="en-US" altLang="ja-JP" dirty="0" smtClean="0"/>
              <a:t>10</a:t>
            </a:r>
            <a:r>
              <a:rPr lang="ja-JP" altLang="en-US" dirty="0" smtClean="0"/>
              <a:t>年生存率は</a:t>
            </a:r>
            <a:r>
              <a:rPr lang="en-US" altLang="ja-JP" dirty="0" smtClean="0"/>
              <a:t>80</a:t>
            </a:r>
            <a:r>
              <a:rPr lang="ja-JP" altLang="en-US" dirty="0" smtClean="0"/>
              <a:t>％で、死因は心不全死</a:t>
            </a:r>
            <a:r>
              <a:rPr lang="en-US" altLang="ja-JP" dirty="0" smtClean="0"/>
              <a:t>(41%)</a:t>
            </a:r>
            <a:r>
              <a:rPr lang="ja-JP" altLang="en-US" dirty="0" smtClean="0"/>
              <a:t>、突然死</a:t>
            </a:r>
            <a:r>
              <a:rPr lang="en-US" altLang="ja-JP" dirty="0" smtClean="0"/>
              <a:t>(31</a:t>
            </a:r>
            <a:r>
              <a:rPr lang="ja-JP" altLang="en-US" dirty="0" smtClean="0"/>
              <a:t>％</a:t>
            </a:r>
            <a:r>
              <a:rPr lang="en-US" altLang="ja-JP" dirty="0" smtClean="0"/>
              <a:t>)</a:t>
            </a:r>
            <a:r>
              <a:rPr lang="ja-JP" altLang="en-US" dirty="0" smtClean="0"/>
              <a:t>、脳卒中死</a:t>
            </a:r>
            <a:r>
              <a:rPr lang="en-US" altLang="ja-JP" dirty="0" smtClean="0"/>
              <a:t>(11</a:t>
            </a:r>
            <a:r>
              <a:rPr lang="ja-JP" altLang="en-US" dirty="0" smtClean="0"/>
              <a:t>％</a:t>
            </a:r>
            <a:r>
              <a:rPr lang="en-US" altLang="ja-JP" dirty="0" smtClean="0"/>
              <a:t>)</a:t>
            </a:r>
            <a:r>
              <a:rPr lang="ja-JP" altLang="en-US" dirty="0" smtClean="0"/>
              <a:t>の順である。</a:t>
            </a:r>
            <a:endParaRPr lang="en-US" altLang="ja-JP" dirty="0" smtClean="0"/>
          </a:p>
          <a:p>
            <a:pPr marL="0" indent="0">
              <a:buNone/>
            </a:pPr>
            <a:r>
              <a:rPr lang="en-US" altLang="ja-JP" dirty="0" smtClean="0"/>
              <a:t>(Blackwell,Maldan,massachusetts,2004,p121-131)</a:t>
            </a:r>
          </a:p>
          <a:p>
            <a:r>
              <a:rPr lang="ja-JP" altLang="en-US" dirty="0" smtClean="0"/>
              <a:t>左室壁厚</a:t>
            </a:r>
            <a:r>
              <a:rPr lang="en-US" altLang="ja-JP" dirty="0" smtClean="0"/>
              <a:t>15mm</a:t>
            </a:r>
            <a:r>
              <a:rPr lang="ja-JP" altLang="en-US" dirty="0" smtClean="0"/>
              <a:t>以上と定義した</a:t>
            </a:r>
            <a:r>
              <a:rPr lang="en-US" altLang="ja-JP" dirty="0" err="1" smtClean="0"/>
              <a:t>Hada</a:t>
            </a:r>
            <a:r>
              <a:rPr lang="ja-JP" altLang="en-US" dirty="0" smtClean="0"/>
              <a:t>ら、</a:t>
            </a:r>
            <a:r>
              <a:rPr lang="en-US" altLang="ja-JP" dirty="0" err="1" smtClean="0"/>
              <a:t>Maron</a:t>
            </a:r>
            <a:r>
              <a:rPr lang="ja-JP" altLang="en-US" dirty="0" smtClean="0"/>
              <a:t>らの調査によると</a:t>
            </a:r>
            <a:r>
              <a:rPr lang="en-US" altLang="ja-JP" dirty="0" smtClean="0"/>
              <a:t>10</a:t>
            </a:r>
            <a:r>
              <a:rPr lang="ja-JP" altLang="en-US" dirty="0" smtClean="0"/>
              <a:t>万人あたり</a:t>
            </a:r>
            <a:r>
              <a:rPr lang="en-US" altLang="ja-JP" dirty="0" smtClean="0"/>
              <a:t>170</a:t>
            </a:r>
            <a:r>
              <a:rPr lang="ja-JP" altLang="en-US" dirty="0" smtClean="0"/>
              <a:t>人の有病者が存在する。</a:t>
            </a:r>
            <a:endParaRPr lang="en-US" altLang="ja-JP" dirty="0" smtClean="0"/>
          </a:p>
          <a:p>
            <a:r>
              <a:rPr lang="en-US" altLang="ja-JP" dirty="0" smtClean="0"/>
              <a:t>3.5%</a:t>
            </a:r>
            <a:r>
              <a:rPr lang="ja-JP" altLang="en-US" dirty="0" smtClean="0"/>
              <a:t>で</a:t>
            </a:r>
            <a:r>
              <a:rPr lang="en-US" altLang="ja-JP" dirty="0" smtClean="0"/>
              <a:t>D-HCM</a:t>
            </a:r>
            <a:r>
              <a:rPr lang="ja-JP" altLang="en-US" dirty="0" smtClean="0"/>
              <a:t>へと進展し予後が悪い。</a:t>
            </a:r>
            <a:endParaRPr lang="en-US" altLang="ja-JP" dirty="0" smtClean="0"/>
          </a:p>
          <a:p>
            <a:pPr marL="0" indent="0">
              <a:buNone/>
            </a:pPr>
            <a:r>
              <a:rPr lang="en-US" altLang="ja-JP" dirty="0"/>
              <a:t>(</a:t>
            </a:r>
            <a:r>
              <a:rPr lang="en-US" altLang="ja-JP" dirty="0" smtClean="0"/>
              <a:t>Circulation 114:216-225,2006)</a:t>
            </a:r>
          </a:p>
        </p:txBody>
      </p:sp>
    </p:spTree>
    <p:extLst>
      <p:ext uri="{BB962C8B-B14F-4D97-AF65-F5344CB8AC3E}">
        <p14:creationId xmlns:p14="http://schemas.microsoft.com/office/powerpoint/2010/main" val="42390832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肥大型心筋症（診断）</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診断は特定心筋症が除外された原因不明の心筋疾患全てとなる。</a:t>
            </a:r>
            <a:endParaRPr kumimoji="1" lang="en-US" altLang="ja-JP" dirty="0" smtClean="0"/>
          </a:p>
          <a:p>
            <a:r>
              <a:rPr kumimoji="1" lang="ja-JP" altLang="en-US" dirty="0" smtClean="0"/>
              <a:t>特異的な臨床症状や身体所見が無いため、症状、心電図や心エコー所見等から総合的に判断する必要がある。</a:t>
            </a:r>
            <a:endParaRPr lang="en-US" altLang="ja-JP" dirty="0"/>
          </a:p>
          <a:p>
            <a:pPr marL="0" indent="0">
              <a:buNone/>
            </a:pPr>
            <a:r>
              <a:rPr lang="en-US" altLang="ja-JP" dirty="0" smtClean="0"/>
              <a:t>→</a:t>
            </a:r>
            <a:r>
              <a:rPr lang="ja-JP" altLang="en-US" dirty="0" smtClean="0"/>
              <a:t>診断に決定打がない。</a:t>
            </a:r>
            <a:r>
              <a:rPr lang="en-US" altLang="ja-JP" dirty="0" smtClean="0"/>
              <a:t>(</a:t>
            </a:r>
            <a:r>
              <a:rPr lang="ja-JP" altLang="en-US" dirty="0" smtClean="0"/>
              <a:t>除外的</a:t>
            </a:r>
            <a:r>
              <a:rPr lang="en-US" altLang="ja-JP" dirty="0" smtClean="0"/>
              <a:t>)</a:t>
            </a:r>
            <a:endParaRPr lang="en-US" altLang="ja-JP" dirty="0"/>
          </a:p>
          <a:p>
            <a:pPr marL="0" indent="0">
              <a:buNone/>
            </a:pPr>
            <a:endParaRPr lang="en-US" altLang="ja-JP" dirty="0" smtClean="0"/>
          </a:p>
          <a:p>
            <a:pPr marL="0" indent="0">
              <a:buNone/>
            </a:pPr>
            <a:r>
              <a:rPr lang="ja-JP" altLang="en-US" dirty="0" smtClean="0"/>
              <a:t>心室中</a:t>
            </a:r>
            <a:r>
              <a:rPr lang="ja-JP" altLang="en-US" dirty="0"/>
              <a:t>隔壁</a:t>
            </a:r>
            <a:r>
              <a:rPr lang="en-US" altLang="ja-JP" dirty="0"/>
              <a:t>/</a:t>
            </a:r>
            <a:r>
              <a:rPr lang="ja-JP" altLang="en-US" dirty="0"/>
              <a:t>左室後壁厚＞</a:t>
            </a:r>
            <a:r>
              <a:rPr lang="en-US" altLang="ja-JP" dirty="0"/>
              <a:t>1.3</a:t>
            </a:r>
            <a:r>
              <a:rPr lang="ja-JP" altLang="en-US" dirty="0"/>
              <a:t>＝</a:t>
            </a:r>
            <a:r>
              <a:rPr lang="en-US" altLang="ja-JP" dirty="0"/>
              <a:t>ASH</a:t>
            </a:r>
          </a:p>
          <a:p>
            <a:pPr marL="0" indent="0">
              <a:buNone/>
            </a:pPr>
            <a:r>
              <a:rPr lang="ja-JP" altLang="en-US" dirty="0"/>
              <a:t>僧帽弁収縮期前方運動</a:t>
            </a:r>
            <a:r>
              <a:rPr lang="en-US" altLang="ja-JP" dirty="0"/>
              <a:t>(</a:t>
            </a:r>
            <a:r>
              <a:rPr lang="ja-JP" altLang="en-US" dirty="0"/>
              <a:t>＝</a:t>
            </a:r>
            <a:r>
              <a:rPr lang="en-US" altLang="ja-JP" dirty="0"/>
              <a:t>SAM</a:t>
            </a:r>
            <a:r>
              <a:rPr lang="en-US" altLang="ja-JP" dirty="0" smtClean="0"/>
              <a:t>);HOCM</a:t>
            </a:r>
            <a:r>
              <a:rPr lang="ja-JP" altLang="en-US" dirty="0" smtClean="0"/>
              <a:t>示唆</a:t>
            </a:r>
            <a:endParaRPr lang="en-US" altLang="ja-JP" dirty="0" smtClean="0"/>
          </a:p>
          <a:p>
            <a:pPr marL="0" indent="0">
              <a:buNone/>
            </a:pPr>
            <a:r>
              <a:rPr lang="ja-JP" altLang="en-US" dirty="0" smtClean="0"/>
              <a:t>心筋錯綜配列</a:t>
            </a:r>
            <a:r>
              <a:rPr lang="en-US" altLang="ja-JP" dirty="0" smtClean="0"/>
              <a:t>;</a:t>
            </a:r>
            <a:r>
              <a:rPr lang="ja-JP" altLang="en-US" dirty="0" smtClean="0"/>
              <a:t>心筋症一般でも見られる</a:t>
            </a:r>
            <a:endParaRPr lang="en-US" altLang="ja-JP" dirty="0"/>
          </a:p>
          <a:p>
            <a:pPr marL="0" indent="0">
              <a:buNone/>
            </a:pPr>
            <a:r>
              <a:rPr lang="en-US" altLang="ja-JP" dirty="0"/>
              <a:t>※</a:t>
            </a:r>
            <a:r>
              <a:rPr lang="ja-JP" altLang="en-US" dirty="0"/>
              <a:t>診断には必ずしも必要なし</a:t>
            </a: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ja-JP" altLang="en-US" dirty="0"/>
          </a:p>
        </p:txBody>
      </p:sp>
    </p:spTree>
    <p:extLst>
      <p:ext uri="{BB962C8B-B14F-4D97-AF65-F5344CB8AC3E}">
        <p14:creationId xmlns:p14="http://schemas.microsoft.com/office/powerpoint/2010/main" val="42936719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症状</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主に胸部症状と脳症状の</a:t>
            </a:r>
            <a:r>
              <a:rPr kumimoji="1" lang="en-US" altLang="ja-JP" dirty="0" smtClean="0"/>
              <a:t>2</a:t>
            </a:r>
            <a:r>
              <a:rPr kumimoji="1" lang="ja-JP" altLang="en-US" dirty="0" smtClean="0"/>
              <a:t>つに大別される。</a:t>
            </a:r>
            <a:endParaRPr kumimoji="1" lang="en-US" altLang="ja-JP" dirty="0" smtClean="0"/>
          </a:p>
          <a:p>
            <a:pPr marL="0" indent="0">
              <a:buNone/>
            </a:pPr>
            <a:r>
              <a:rPr kumimoji="1" lang="en-US" altLang="ja-JP" dirty="0" smtClean="0"/>
              <a:t>①</a:t>
            </a:r>
            <a:r>
              <a:rPr kumimoji="1" lang="ja-JP" altLang="en-US" dirty="0" smtClean="0"/>
              <a:t>呼吸苦（拡張能の低下</a:t>
            </a:r>
            <a:r>
              <a:rPr kumimoji="1" lang="en-US" altLang="ja-JP" dirty="0" smtClean="0"/>
              <a:t>→</a:t>
            </a:r>
            <a:r>
              <a:rPr kumimoji="1" lang="ja-JP" altLang="en-US" dirty="0" smtClean="0"/>
              <a:t>心内圧充満</a:t>
            </a:r>
            <a:r>
              <a:rPr kumimoji="1" lang="en-US" altLang="ja-JP" dirty="0" smtClean="0"/>
              <a:t>→</a:t>
            </a:r>
            <a:r>
              <a:rPr kumimoji="1" lang="ja-JP" altLang="en-US" dirty="0" smtClean="0"/>
              <a:t>肺動脈圧上昇）</a:t>
            </a:r>
            <a:endParaRPr kumimoji="1" lang="en-US" altLang="ja-JP" dirty="0" smtClean="0"/>
          </a:p>
          <a:p>
            <a:pPr marL="0" indent="0">
              <a:buNone/>
            </a:pPr>
            <a:r>
              <a:rPr kumimoji="1" lang="en-US" altLang="ja-JP" dirty="0" smtClean="0"/>
              <a:t>②</a:t>
            </a:r>
            <a:r>
              <a:rPr lang="ja-JP" altLang="en-US" dirty="0" smtClean="0"/>
              <a:t>狭心痛</a:t>
            </a:r>
            <a:r>
              <a:rPr lang="en-US" altLang="ja-JP" dirty="0" smtClean="0"/>
              <a:t>(</a:t>
            </a:r>
            <a:r>
              <a:rPr lang="ja-JP" altLang="en-US" dirty="0" smtClean="0"/>
              <a:t>肥大心筋に対する相対的供給血の低下、肥大した心筋に伴う冠最小動脈病変虚血、</a:t>
            </a:r>
            <a:r>
              <a:rPr lang="en-US" altLang="ja-JP" dirty="0" smtClean="0"/>
              <a:t>Spasm</a:t>
            </a:r>
            <a:r>
              <a:rPr lang="ja-JP" altLang="en-US" dirty="0" smtClean="0"/>
              <a:t>の合併等</a:t>
            </a:r>
            <a:r>
              <a:rPr lang="en-US" altLang="ja-JP" dirty="0" smtClean="0"/>
              <a:t>)</a:t>
            </a:r>
          </a:p>
          <a:p>
            <a:pPr marL="0" indent="0">
              <a:buNone/>
            </a:pPr>
            <a:r>
              <a:rPr kumimoji="1" lang="en-US" altLang="ja-JP" dirty="0" smtClean="0"/>
              <a:t>③</a:t>
            </a:r>
            <a:r>
              <a:rPr lang="ja-JP" altLang="en-US" dirty="0" smtClean="0"/>
              <a:t>動悸</a:t>
            </a:r>
            <a:r>
              <a:rPr lang="en-US" altLang="ja-JP" dirty="0" smtClean="0"/>
              <a:t>(</a:t>
            </a:r>
            <a:r>
              <a:rPr lang="ja-JP" altLang="en-US" dirty="0" smtClean="0"/>
              <a:t>心房細動や心室不整脈の合併</a:t>
            </a:r>
            <a:r>
              <a:rPr lang="en-US" altLang="ja-JP" dirty="0" smtClean="0"/>
              <a:t>)</a:t>
            </a:r>
          </a:p>
          <a:p>
            <a:pPr marL="0" indent="0">
              <a:buNone/>
            </a:pPr>
            <a:r>
              <a:rPr kumimoji="1" lang="en-US" altLang="ja-JP" dirty="0" smtClean="0"/>
              <a:t>④</a:t>
            </a:r>
            <a:r>
              <a:rPr lang="ja-JP" altLang="en-US" dirty="0" smtClean="0"/>
              <a:t>失神</a:t>
            </a:r>
            <a:endParaRPr lang="en-US" altLang="ja-JP" dirty="0" smtClean="0"/>
          </a:p>
          <a:p>
            <a:pPr marL="0" indent="0">
              <a:buNone/>
            </a:pPr>
            <a:r>
              <a:rPr kumimoji="1" lang="en-US" altLang="ja-JP" dirty="0" smtClean="0"/>
              <a:t>⑤</a:t>
            </a:r>
            <a:r>
              <a:rPr kumimoji="1" lang="ja-JP" altLang="en-US" dirty="0" smtClean="0"/>
              <a:t>眼前暗黒感</a:t>
            </a:r>
            <a:endParaRPr kumimoji="1" lang="en-US" altLang="ja-JP" dirty="0" smtClean="0"/>
          </a:p>
        </p:txBody>
      </p:sp>
    </p:spTree>
    <p:extLst>
      <p:ext uri="{BB962C8B-B14F-4D97-AF65-F5344CB8AC3E}">
        <p14:creationId xmlns:p14="http://schemas.microsoft.com/office/powerpoint/2010/main" val="21034314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11224</TotalTime>
  <Words>4800</Words>
  <Application>Microsoft Macintosh PowerPoint</Application>
  <PresentationFormat>画面に合わせる (4:3)</PresentationFormat>
  <Paragraphs>351</Paragraphs>
  <Slides>32</Slides>
  <Notes>22</Notes>
  <HiddenSlides>0</HiddenSlides>
  <MMClips>1</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ホワイト</vt:lpstr>
      <vt:lpstr>肥大型心筋症</vt:lpstr>
      <vt:lpstr>肥大型心筋症とは？(定義)</vt:lpstr>
      <vt:lpstr>カテーテル引き抜き圧所見</vt:lpstr>
      <vt:lpstr>特定心筋症 (原因のある心筋症)</vt:lpstr>
      <vt:lpstr>肥大型心筋症の病因</vt:lpstr>
      <vt:lpstr>PowerPoint プレゼンテーション</vt:lpstr>
      <vt:lpstr>肥大型心筋症(その他)</vt:lpstr>
      <vt:lpstr>肥大型心筋症（診断）</vt:lpstr>
      <vt:lpstr>症状</vt:lpstr>
      <vt:lpstr>身体所見</vt:lpstr>
      <vt:lpstr>心電図</vt:lpstr>
      <vt:lpstr>エコー</vt:lpstr>
      <vt:lpstr>胸部Xp</vt:lpstr>
      <vt:lpstr>心臓カテーテル検査</vt:lpstr>
      <vt:lpstr>その他</vt:lpstr>
      <vt:lpstr>①肥大型心筋症 （治療と予後に関して）</vt:lpstr>
      <vt:lpstr>HCMの治療</vt:lpstr>
      <vt:lpstr>HCMの治療</vt:lpstr>
      <vt:lpstr>②一部のIa抗不整脈薬がHOCMの加療に有効である理由は？</vt:lpstr>
      <vt:lpstr>HCMの治療</vt:lpstr>
      <vt:lpstr>DDD pacemakerは有効か？</vt:lpstr>
      <vt:lpstr>DDD pacemakerは有効か？</vt:lpstr>
      <vt:lpstr>経皮的中隔心筋焼却術(PTSMA)</vt:lpstr>
      <vt:lpstr>経皮的中隔心筋焼却術(PTSMA)</vt:lpstr>
      <vt:lpstr>心室中隔切除術(外科的)</vt:lpstr>
      <vt:lpstr>PTSMA vs 心室中隔切除術</vt:lpstr>
      <vt:lpstr>PTSMA vs 心室中隔切除術</vt:lpstr>
      <vt:lpstr>PTSMA vs 心筋切除術　まとめ</vt:lpstr>
      <vt:lpstr>③HCM患者のsmall vessel diseaseの合併は予後を悪化させるか？</vt:lpstr>
      <vt:lpstr>PowerPoint プレゼンテーション</vt:lpstr>
      <vt:lpstr>HCMの治療(その他)</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肥大型心筋症 臨床での疑問を中心に</dc:title>
  <dc:creator>天野 辰哉</dc:creator>
  <cp:lastModifiedBy>天野 辰哉</cp:lastModifiedBy>
  <cp:revision>110</cp:revision>
  <dcterms:created xsi:type="dcterms:W3CDTF">2014-07-02T09:47:47Z</dcterms:created>
  <dcterms:modified xsi:type="dcterms:W3CDTF">2016-04-07T02:44:27Z</dcterms:modified>
</cp:coreProperties>
</file>